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1" r:id="rId1"/>
  </p:sldMasterIdLst>
  <p:notesMasterIdLst>
    <p:notesMasterId r:id="rId50"/>
  </p:notesMasterIdLst>
  <p:sldIdLst>
    <p:sldId id="257" r:id="rId2"/>
    <p:sldId id="256" r:id="rId3"/>
    <p:sldId id="260" r:id="rId4"/>
    <p:sldId id="258" r:id="rId5"/>
    <p:sldId id="374" r:id="rId6"/>
    <p:sldId id="375" r:id="rId7"/>
    <p:sldId id="376" r:id="rId8"/>
    <p:sldId id="266" r:id="rId9"/>
    <p:sldId id="262" r:id="rId10"/>
    <p:sldId id="361" r:id="rId11"/>
    <p:sldId id="263" r:id="rId12"/>
    <p:sldId id="264" r:id="rId13"/>
    <p:sldId id="261" r:id="rId14"/>
    <p:sldId id="267" r:id="rId15"/>
    <p:sldId id="269" r:id="rId16"/>
    <p:sldId id="270" r:id="rId17"/>
    <p:sldId id="367" r:id="rId18"/>
    <p:sldId id="369" r:id="rId19"/>
    <p:sldId id="272" r:id="rId20"/>
    <p:sldId id="274" r:id="rId21"/>
    <p:sldId id="280" r:id="rId22"/>
    <p:sldId id="283" r:id="rId23"/>
    <p:sldId id="292" r:id="rId24"/>
    <p:sldId id="297" r:id="rId25"/>
    <p:sldId id="387" r:id="rId26"/>
    <p:sldId id="377" r:id="rId27"/>
    <p:sldId id="293" r:id="rId28"/>
    <p:sldId id="382" r:id="rId29"/>
    <p:sldId id="290" r:id="rId30"/>
    <p:sldId id="300" r:id="rId31"/>
    <p:sldId id="371" r:id="rId32"/>
    <p:sldId id="351" r:id="rId33"/>
    <p:sldId id="302" r:id="rId34"/>
    <p:sldId id="303" r:id="rId35"/>
    <p:sldId id="354" r:id="rId36"/>
    <p:sldId id="305" r:id="rId37"/>
    <p:sldId id="309" r:id="rId38"/>
    <p:sldId id="310" r:id="rId39"/>
    <p:sldId id="383" r:id="rId40"/>
    <p:sldId id="384" r:id="rId41"/>
    <p:sldId id="315" r:id="rId42"/>
    <p:sldId id="372" r:id="rId43"/>
    <p:sldId id="386" r:id="rId44"/>
    <p:sldId id="319" r:id="rId45"/>
    <p:sldId id="388" r:id="rId46"/>
    <p:sldId id="337" r:id="rId47"/>
    <p:sldId id="321" r:id="rId48"/>
    <p:sldId id="336" r:id="rId4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3300"/>
    <a:srgbClr val="800000"/>
    <a:srgbClr val="006600"/>
    <a:srgbClr val="0099FF"/>
    <a:srgbClr val="FFFF66"/>
    <a:srgbClr val="CC33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ahom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ahoma" pitchFamily="34" charset="0"/>
              </a:defRPr>
            </a:lvl1pPr>
          </a:lstStyle>
          <a:p>
            <a:pPr>
              <a:defRPr/>
            </a:pPr>
            <a:fld id="{F7774C64-35A9-4E9B-BB19-F66E211C3B36}" type="datetimeFigureOut">
              <a:rPr lang="en-US"/>
              <a:pPr>
                <a:defRPr/>
              </a:pPr>
              <a:t>9/6/2023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ahom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B1406A3-F7BC-4B82-A357-2AEFE712FC4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8940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685AD9D-1B42-40C9-85DB-3F706B456732}" type="slidenum">
              <a:rPr lang="en-US" altLang="en-US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30744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gradFill rotWithShape="1">
          <a:gsLst>
            <a:gs pos="0">
              <a:srgbClr val="242424"/>
            </a:gs>
            <a:gs pos="30000">
              <a:srgbClr val="2D2D2D"/>
            </a:gs>
            <a:gs pos="100000">
              <a:srgbClr val="7D7D7D"/>
            </a:gs>
          </a:gsLst>
          <a:lin ang="1296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latin typeface="Tahoma" panose="020B0604030504040204" pitchFamily="34" charset="0"/>
            </a:endParaRPr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latin typeface="Tahoma" panose="020B0604030504040204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066A68-9D60-454D-B819-AAC6EC8AFA8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AD0E44-771F-4A80-942E-8E42E0E1414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DBFBB4-AAB2-448A-88A5-58F3A375CDA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40DFF2-B2F1-4777-B8D1-6F528642840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08344D-2F2E-4F79-831C-F954366D00C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7F2FDE-F7DE-4727-9FD2-ED56D624D27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206289-9631-4C91-A495-9B5459A5983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A89407-7951-4790-800A-5C6867B786C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gradFill rotWithShape="1">
          <a:gsLst>
            <a:gs pos="0">
              <a:srgbClr val="242424"/>
            </a:gs>
            <a:gs pos="30000">
              <a:srgbClr val="2D2D2D"/>
            </a:gs>
            <a:gs pos="100000">
              <a:srgbClr val="7D7D7D"/>
            </a:gs>
          </a:gsLst>
          <a:lin ang="1296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latin typeface="Tahoma" panose="020B0604030504040204" pitchFamily="34" charset="0"/>
            </a:endParaRPr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latin typeface="Tahoma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B46BB5-99A9-4F83-8AE3-AF3B56935C1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085E49-EE2F-46EB-95EE-536D7AFF65D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F5451F-88AB-4C6F-9370-A2BB354FE7F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121095-87BF-4589-8BCC-478C308CD07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983975-2E50-4C13-BCC7-E262C62EA1B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575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fld id="{9B7B1165-AF9D-4676-B9BE-3544D86AB11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F6F2DD-DF8C-4475-8349-02B1167DA24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latin typeface="Tahoma" panose="020B0604030504040204" pitchFamily="34" charset="0"/>
            </a:endParaRPr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latin typeface="Tahoma" panose="020B0604030504040204" pitchFamily="34" charset="0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  <a:latin typeface="Tahom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  <a:latin typeface="Tahom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solidFill>
                  <a:srgbClr val="9B9A98"/>
                </a:solidFill>
              </a:defRPr>
            </a:lvl1pPr>
          </a:lstStyle>
          <a:p>
            <a:fld id="{24FE56F4-69BA-4992-9C58-F9286DE98F8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76" r:id="rId1"/>
    <p:sldLayoutId id="2147483866" r:id="rId2"/>
    <p:sldLayoutId id="2147483877" r:id="rId3"/>
    <p:sldLayoutId id="2147483867" r:id="rId4"/>
    <p:sldLayoutId id="2147483878" r:id="rId5"/>
    <p:sldLayoutId id="2147483868" r:id="rId6"/>
    <p:sldLayoutId id="2147483869" r:id="rId7"/>
    <p:sldLayoutId id="2147483879" r:id="rId8"/>
    <p:sldLayoutId id="2147483880" r:id="rId9"/>
    <p:sldLayoutId id="2147483870" r:id="rId10"/>
    <p:sldLayoutId id="2147483871" r:id="rId11"/>
    <p:sldLayoutId id="2147483872" r:id="rId12"/>
    <p:sldLayoutId id="2147483873" r:id="rId13"/>
    <p:sldLayoutId id="2147483874" r:id="rId14"/>
    <p:sldLayoutId id="2147483875" r:id="rId1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Arial" charset="0"/>
        </a:defRPr>
      </a:lvl9pPr>
    </p:titleStyle>
    <p:bodyStyle>
      <a:lvl1pPr marL="419100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eaLnBrk="0" fontAlgn="base" hangingPunct="0">
        <a:spcBef>
          <a:spcPct val="20000"/>
        </a:spcBef>
        <a:spcAft>
          <a:spcPct val="0"/>
        </a:spcAft>
        <a:buClr>
          <a:srgbClr val="8D89A4"/>
        </a:buClr>
        <a:buSzPct val="9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eaLnBrk="0" fontAlgn="base" hangingPunct="0">
        <a:spcBef>
          <a:spcPct val="20000"/>
        </a:spcBef>
        <a:spcAft>
          <a:spcPct val="0"/>
        </a:spcAft>
        <a:buClr>
          <a:srgbClr val="748560"/>
        </a:buClr>
        <a:buSzPct val="100000"/>
        <a:buFont typeface="Arial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9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685800" y="188277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sl-SI" sz="36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PATHOLOGY </a:t>
            </a:r>
            <a:r>
              <a:rPr lang="sl-SI" sz="36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OF THE </a:t>
            </a:r>
            <a:r>
              <a:rPr lang="en-US" sz="36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SMALL INTESTINE</a:t>
            </a:r>
            <a:br>
              <a:rPr lang="en-US" sz="36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</a:br>
            <a:endParaRPr lang="en-US" sz="3600" dirty="0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ev Human Fig 12-22A"/>
          <p:cNvPicPr>
            <a:picLocks noChangeAspect="1" noChangeArrowheads="1"/>
          </p:cNvPicPr>
          <p:nvPr/>
        </p:nvPicPr>
        <p:blipFill>
          <a:blip r:embed="rId2">
            <a:lum contrast="6000"/>
          </a:blip>
          <a:srcRect l="6053" r="6180" b="9171"/>
          <a:stretch>
            <a:fillRect/>
          </a:stretch>
        </p:blipFill>
        <p:spPr bwMode="auto">
          <a:xfrm>
            <a:off x="228600" y="1524000"/>
            <a:ext cx="2438400" cy="25146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18435" name="Picture 3" descr="Dev Human Fig 12-22B"/>
          <p:cNvPicPr>
            <a:picLocks noChangeAspect="1" noChangeArrowheads="1"/>
          </p:cNvPicPr>
          <p:nvPr/>
        </p:nvPicPr>
        <p:blipFill>
          <a:blip r:embed="rId3">
            <a:lum contrast="6000"/>
          </a:blip>
          <a:srcRect l="6337" b="9171"/>
          <a:stretch>
            <a:fillRect/>
          </a:stretch>
        </p:blipFill>
        <p:spPr bwMode="auto">
          <a:xfrm>
            <a:off x="3352800" y="1524000"/>
            <a:ext cx="2590800" cy="25146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18436" name="Picture 4" descr="Dev Human Fig 12-22C"/>
          <p:cNvPicPr>
            <a:picLocks noChangeAspect="1" noChangeArrowheads="1"/>
          </p:cNvPicPr>
          <p:nvPr/>
        </p:nvPicPr>
        <p:blipFill>
          <a:blip r:embed="rId4">
            <a:lum contrast="6000"/>
          </a:blip>
          <a:srcRect l="7448" r="10217" b="6372"/>
          <a:stretch>
            <a:fillRect/>
          </a:stretch>
        </p:blipFill>
        <p:spPr bwMode="auto">
          <a:xfrm>
            <a:off x="6477000" y="1524000"/>
            <a:ext cx="2433638" cy="25146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18437" name="Picture 5" descr="Dev Human Fig 12-22D"/>
          <p:cNvPicPr>
            <a:picLocks noChangeAspect="1" noChangeArrowheads="1"/>
          </p:cNvPicPr>
          <p:nvPr/>
        </p:nvPicPr>
        <p:blipFill>
          <a:blip r:embed="rId5">
            <a:lum contrast="6000"/>
          </a:blip>
          <a:srcRect l="7356" t="3922"/>
          <a:stretch>
            <a:fillRect/>
          </a:stretch>
        </p:blipFill>
        <p:spPr bwMode="auto">
          <a:xfrm>
            <a:off x="228600" y="4495800"/>
            <a:ext cx="2438400" cy="2149475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18438" name="Picture 6" descr="Dev Human Fig 12-22E"/>
          <p:cNvPicPr>
            <a:picLocks noChangeAspect="1" noChangeArrowheads="1"/>
          </p:cNvPicPr>
          <p:nvPr/>
        </p:nvPicPr>
        <p:blipFill>
          <a:blip r:embed="rId6">
            <a:lum contrast="6000"/>
          </a:blip>
          <a:srcRect r="10715"/>
          <a:stretch>
            <a:fillRect/>
          </a:stretch>
        </p:blipFill>
        <p:spPr bwMode="auto">
          <a:xfrm>
            <a:off x="3276600" y="4495800"/>
            <a:ext cx="2590800" cy="21336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18439" name="Picture 7" descr="Dev Human Fig 12-22F"/>
          <p:cNvPicPr>
            <a:picLocks noChangeAspect="1" noChangeArrowheads="1"/>
          </p:cNvPicPr>
          <p:nvPr/>
        </p:nvPicPr>
        <p:blipFill>
          <a:blip r:embed="rId7">
            <a:lum contrast="6000"/>
          </a:blip>
          <a:srcRect l="3331" t="3517" b="1500"/>
          <a:stretch>
            <a:fillRect/>
          </a:stretch>
        </p:blipFill>
        <p:spPr bwMode="auto">
          <a:xfrm>
            <a:off x="6477000" y="4495800"/>
            <a:ext cx="2438400" cy="21336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154632" name="Text Box 8"/>
          <p:cNvSpPr txBox="1">
            <a:spLocks noChangeArrowheads="1"/>
          </p:cNvSpPr>
          <p:nvPr/>
        </p:nvSpPr>
        <p:spPr bwMode="auto">
          <a:xfrm>
            <a:off x="152400" y="134938"/>
            <a:ext cx="8610600" cy="1160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GB"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</a:rPr>
              <a:t>The spectrum of the 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GB"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</a:rPr>
              <a:t>Omphalo-mesenteric duct malformations</a:t>
            </a:r>
          </a:p>
        </p:txBody>
      </p:sp>
      <p:sp>
        <p:nvSpPr>
          <p:cNvPr id="18441" name="Line 9"/>
          <p:cNvSpPr>
            <a:spLocks noChangeShapeType="1"/>
          </p:cNvSpPr>
          <p:nvPr/>
        </p:nvSpPr>
        <p:spPr bwMode="auto">
          <a:xfrm>
            <a:off x="1066800" y="4724400"/>
            <a:ext cx="914400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442" name="Line 10"/>
          <p:cNvSpPr>
            <a:spLocks noChangeShapeType="1"/>
          </p:cNvSpPr>
          <p:nvPr/>
        </p:nvSpPr>
        <p:spPr bwMode="auto">
          <a:xfrm>
            <a:off x="4038600" y="4724400"/>
            <a:ext cx="914400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443" name="Line 11"/>
          <p:cNvSpPr>
            <a:spLocks noChangeShapeType="1"/>
          </p:cNvSpPr>
          <p:nvPr/>
        </p:nvSpPr>
        <p:spPr bwMode="auto">
          <a:xfrm>
            <a:off x="7467600" y="2133600"/>
            <a:ext cx="914400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cxnSp>
        <p:nvCxnSpPr>
          <p:cNvPr id="18444" name="Straight Connector 5"/>
          <p:cNvCxnSpPr>
            <a:cxnSpLocks noChangeShapeType="1"/>
          </p:cNvCxnSpPr>
          <p:nvPr/>
        </p:nvCxnSpPr>
        <p:spPr bwMode="auto">
          <a:xfrm>
            <a:off x="1447800" y="2362200"/>
            <a:ext cx="838200" cy="0"/>
          </a:xfrm>
          <a:prstGeom prst="line">
            <a:avLst/>
          </a:prstGeom>
          <a:noFill/>
          <a:ln w="9525" algn="ctr">
            <a:solidFill>
              <a:schemeClr val="bg2"/>
            </a:solidFill>
            <a:round/>
            <a:headEnd/>
            <a:tailEnd/>
          </a:ln>
          <a:effectLst/>
        </p:spPr>
      </p:cxnSp>
      <p:cxnSp>
        <p:nvCxnSpPr>
          <p:cNvPr id="18445" name="Straight Connector 18"/>
          <p:cNvCxnSpPr>
            <a:cxnSpLocks noChangeShapeType="1"/>
          </p:cNvCxnSpPr>
          <p:nvPr/>
        </p:nvCxnSpPr>
        <p:spPr bwMode="auto">
          <a:xfrm>
            <a:off x="3886200" y="1828800"/>
            <a:ext cx="838200" cy="0"/>
          </a:xfrm>
          <a:prstGeom prst="line">
            <a:avLst/>
          </a:prstGeom>
          <a:noFill/>
          <a:ln w="9525" algn="ctr">
            <a:solidFill>
              <a:schemeClr val="bg2"/>
            </a:solidFill>
            <a:round/>
            <a:headEnd/>
            <a:tailEnd/>
          </a:ln>
          <a:effectLst/>
        </p:spPr>
      </p:cxnSp>
      <p:cxnSp>
        <p:nvCxnSpPr>
          <p:cNvPr id="18446" name="Straight Connector 19"/>
          <p:cNvCxnSpPr>
            <a:cxnSpLocks noChangeShapeType="1"/>
          </p:cNvCxnSpPr>
          <p:nvPr/>
        </p:nvCxnSpPr>
        <p:spPr bwMode="auto">
          <a:xfrm>
            <a:off x="4152900" y="3886200"/>
            <a:ext cx="838200" cy="0"/>
          </a:xfrm>
          <a:prstGeom prst="line">
            <a:avLst/>
          </a:prstGeom>
          <a:noFill/>
          <a:ln w="9525" algn="ctr">
            <a:solidFill>
              <a:schemeClr val="bg2"/>
            </a:solidFill>
            <a:round/>
            <a:headEnd/>
            <a:tailEnd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8382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l-SI" sz="2800"/>
              <a:t>MECKEL DIVERTICULUM</a:t>
            </a:r>
            <a:br>
              <a:rPr lang="sl-SI" sz="2800"/>
            </a:br>
            <a:r>
              <a:rPr lang="sl-SI" sz="2800"/>
              <a:t>= true diverticulum containig all the layers of the intestinal wall</a:t>
            </a:r>
            <a:endParaRPr lang="en-US" sz="280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752600"/>
            <a:ext cx="4572000" cy="4343400"/>
          </a:xfrm>
        </p:spPr>
        <p:txBody>
          <a:bodyPr/>
          <a:lstStyle/>
          <a:p>
            <a:pPr eaLnBrk="1" hangingPunct="1"/>
            <a:r>
              <a:rPr lang="sl-SI" altLang="en-US" sz="2400" smtClean="0"/>
              <a:t>Lined by ileal mucosa</a:t>
            </a:r>
          </a:p>
          <a:p>
            <a:pPr eaLnBrk="1" hangingPunct="1"/>
            <a:r>
              <a:rPr lang="sl-SI" altLang="en-US" sz="2400" smtClean="0"/>
              <a:t>Heterotopic tissue: (20%)</a:t>
            </a:r>
          </a:p>
          <a:p>
            <a:pPr lvl="1" eaLnBrk="1" hangingPunct="1"/>
            <a:r>
              <a:rPr lang="sl-SI" altLang="en-US" sz="2400" b="1" u="sng" smtClean="0"/>
              <a:t>Gastric mucosa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sl-SI" altLang="en-US" sz="2400" smtClean="0"/>
              <a:t>		corpus type (pepsin, HCl)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sl-SI" altLang="en-US" sz="2400" smtClean="0"/>
              <a:t>           </a:t>
            </a:r>
          </a:p>
          <a:p>
            <a:pPr lvl="1" eaLnBrk="1" hangingPunct="1"/>
            <a:endParaRPr lang="sl-SI" altLang="en-US" sz="2400" b="1" smtClean="0"/>
          </a:p>
          <a:p>
            <a:pPr lvl="1" eaLnBrk="1" hangingPunct="1">
              <a:buFont typeface="Wingdings" pitchFamily="2" charset="2"/>
              <a:buNone/>
            </a:pPr>
            <a:r>
              <a:rPr lang="sl-SI" altLang="en-US" sz="2400" b="1" smtClean="0"/>
              <a:t>    </a:t>
            </a:r>
            <a:r>
              <a:rPr lang="sl-SI" altLang="en-US" sz="2400" i="1" smtClean="0"/>
              <a:t>peptic ulcer</a:t>
            </a:r>
          </a:p>
          <a:p>
            <a:pPr lvl="1" eaLnBrk="1" hangingPunct="1"/>
            <a:r>
              <a:rPr lang="sl-SI" altLang="en-US" sz="2400" b="1" u="sng" smtClean="0"/>
              <a:t>Pancreatic tissue</a:t>
            </a:r>
            <a:endParaRPr lang="en-US" altLang="en-US" sz="2400" b="1" u="sng" smtClean="0"/>
          </a:p>
        </p:txBody>
      </p:sp>
      <p:pic>
        <p:nvPicPr>
          <p:cNvPr id="19460" name="Picture 16" descr="Meckel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bright="-18000" contrast="36000"/>
          </a:blip>
          <a:srcRect t="2856"/>
          <a:stretch>
            <a:fillRect/>
          </a:stretch>
        </p:blipFill>
        <p:spPr>
          <a:xfrm>
            <a:off x="4991100" y="1295400"/>
            <a:ext cx="4000500" cy="5181600"/>
          </a:xfrm>
          <a:noFill/>
          <a:ln>
            <a:solidFill>
              <a:schemeClr val="accent1"/>
            </a:solidFill>
          </a:ln>
        </p:spPr>
      </p:pic>
      <p:sp>
        <p:nvSpPr>
          <p:cNvPr id="19461" name="AutoShape 4"/>
          <p:cNvSpPr>
            <a:spLocks noChangeArrowheads="1"/>
          </p:cNvSpPr>
          <p:nvPr/>
        </p:nvSpPr>
        <p:spPr bwMode="auto">
          <a:xfrm>
            <a:off x="1981200" y="3581400"/>
            <a:ext cx="304800" cy="762000"/>
          </a:xfrm>
          <a:prstGeom prst="downArrow">
            <a:avLst>
              <a:gd name="adj1" fmla="val 50000"/>
              <a:gd name="adj2" fmla="val 625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Ulc"/>
          <p:cNvPicPr>
            <a:picLocks noChangeAspect="1" noChangeArrowheads="1"/>
          </p:cNvPicPr>
          <p:nvPr/>
        </p:nvPicPr>
        <p:blipFill>
          <a:blip r:embed="rId2">
            <a:lum bright="18000" contrast="48000"/>
          </a:blip>
          <a:srcRect r="6154"/>
          <a:stretch>
            <a:fillRect/>
          </a:stretch>
        </p:blipFill>
        <p:spPr bwMode="auto">
          <a:xfrm>
            <a:off x="4191000" y="2895600"/>
            <a:ext cx="4648200" cy="367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6" descr="Ekt"/>
          <p:cNvPicPr>
            <a:picLocks noChangeAspect="1" noChangeArrowheads="1"/>
          </p:cNvPicPr>
          <p:nvPr/>
        </p:nvPicPr>
        <p:blipFill>
          <a:blip r:embed="rId3">
            <a:lum bright="18000" contrast="36000"/>
          </a:blip>
          <a:srcRect b="9369"/>
          <a:stretch>
            <a:fillRect/>
          </a:stretch>
        </p:blipFill>
        <p:spPr bwMode="auto">
          <a:xfrm>
            <a:off x="304800" y="838200"/>
            <a:ext cx="3675063" cy="577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4419600" y="457200"/>
            <a:ext cx="4495800" cy="218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sl-SI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MECKEL DIVERTICULUM</a:t>
            </a:r>
          </a:p>
          <a:p>
            <a:pPr>
              <a:spcBef>
                <a:spcPct val="50000"/>
              </a:spcBef>
              <a:defRPr/>
            </a:pPr>
            <a:r>
              <a:rPr lang="sl-SI" sz="24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Heterotopic gastric mucosa</a:t>
            </a:r>
          </a:p>
          <a:p>
            <a:pPr>
              <a:spcBef>
                <a:spcPct val="50000"/>
              </a:spcBef>
              <a:defRPr/>
            </a:pPr>
            <a:r>
              <a:rPr lang="sl-SI" sz="24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- corpus type -</a:t>
            </a:r>
          </a:p>
          <a:p>
            <a:pPr>
              <a:spcBef>
                <a:spcPct val="50000"/>
              </a:spcBef>
              <a:defRPr/>
            </a:pPr>
            <a:r>
              <a:rPr lang="sl-SI" sz="24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Peptic ulcer </a:t>
            </a:r>
          </a:p>
        </p:txBody>
      </p:sp>
      <p:sp>
        <p:nvSpPr>
          <p:cNvPr id="20485" name="AutoShape 8"/>
          <p:cNvSpPr>
            <a:spLocks noChangeArrowheads="1"/>
          </p:cNvSpPr>
          <p:nvPr/>
        </p:nvSpPr>
        <p:spPr bwMode="auto">
          <a:xfrm>
            <a:off x="3276600" y="1219200"/>
            <a:ext cx="990600" cy="228600"/>
          </a:xfrm>
          <a:prstGeom prst="leftArrow">
            <a:avLst>
              <a:gd name="adj1" fmla="val 50000"/>
              <a:gd name="adj2" fmla="val 108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20486" name="AutoShape 10"/>
          <p:cNvSpPr>
            <a:spLocks noChangeArrowheads="1"/>
          </p:cNvSpPr>
          <p:nvPr/>
        </p:nvSpPr>
        <p:spPr bwMode="auto">
          <a:xfrm rot="2364040">
            <a:off x="5335588" y="3498850"/>
            <a:ext cx="2743200" cy="225425"/>
          </a:xfrm>
          <a:prstGeom prst="rightArrow">
            <a:avLst>
              <a:gd name="adj1" fmla="val 50000"/>
              <a:gd name="adj2" fmla="val 30422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685800"/>
          </a:xfrm>
        </p:spPr>
        <p:txBody>
          <a:bodyPr/>
          <a:lstStyle/>
          <a:p>
            <a:pPr eaLnBrk="1" hangingPunct="1"/>
            <a:r>
              <a:rPr lang="sl-SI" altLang="en-US" sz="3200" smtClean="0"/>
              <a:t>CONGENITAL ANOMALIES</a:t>
            </a:r>
            <a:endParaRPr lang="en-US" altLang="en-US" sz="3200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066800"/>
            <a:ext cx="8686800" cy="54864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sl-SI" altLang="en-US" smtClean="0"/>
              <a:t>ATRESIA &amp; CONGENITAL STENOSIS</a:t>
            </a:r>
          </a:p>
          <a:p>
            <a:pPr eaLnBrk="1" hangingPunct="1">
              <a:buFont typeface="Wingdings" pitchFamily="2" charset="2"/>
              <a:buNone/>
            </a:pPr>
            <a:r>
              <a:rPr lang="sl-SI" altLang="en-US" sz="2400" b="1" u="sng" smtClean="0"/>
              <a:t>ATRESIA</a:t>
            </a:r>
            <a:r>
              <a:rPr lang="sl-SI" altLang="en-US" sz="2400" smtClean="0"/>
              <a:t>: complete obstruction due to the lack of the lumen (“failure of recanalisation” during the embryonal period) </a:t>
            </a:r>
            <a:r>
              <a:rPr lang="sl-SI" altLang="en-US" sz="2400" smtClean="0">
                <a:cs typeface="Arial" charset="0"/>
              </a:rPr>
              <a:t>→</a:t>
            </a:r>
            <a:r>
              <a:rPr lang="sl-SI" altLang="en-US" sz="2400" smtClean="0"/>
              <a:t> membrane, fibrous cord</a:t>
            </a:r>
            <a:endParaRPr lang="sl-SI" altLang="en-US" sz="2400" i="1" smtClean="0"/>
          </a:p>
          <a:p>
            <a:pPr eaLnBrk="1" hangingPunct="1">
              <a:buFont typeface="Wingdings" pitchFamily="2" charset="2"/>
              <a:buNone/>
            </a:pPr>
            <a:endParaRPr lang="sl-SI" altLang="en-US" sz="2400" i="1" smtClean="0"/>
          </a:p>
          <a:p>
            <a:pPr eaLnBrk="1" hangingPunct="1"/>
            <a:r>
              <a:rPr lang="sl-SI" altLang="en-US" sz="2400" smtClean="0"/>
              <a:t>Location: ileum</a:t>
            </a:r>
          </a:p>
          <a:p>
            <a:pPr eaLnBrk="1" hangingPunct="1">
              <a:buFont typeface="Wingdings" pitchFamily="2" charset="2"/>
              <a:buNone/>
            </a:pPr>
            <a:endParaRPr lang="sl-SI" altLang="en-US" sz="2400" smtClean="0"/>
          </a:p>
          <a:p>
            <a:pPr eaLnBrk="1" hangingPunct="1"/>
            <a:endParaRPr lang="sl-SI" altLang="en-US" sz="2400" b="1" smtClean="0"/>
          </a:p>
          <a:p>
            <a:pPr eaLnBrk="1" hangingPunct="1">
              <a:buFont typeface="Wingdings" pitchFamily="2" charset="2"/>
              <a:buNone/>
            </a:pPr>
            <a:endParaRPr lang="sl-SI" altLang="en-US" sz="2400" b="1" smtClean="0"/>
          </a:p>
        </p:txBody>
      </p:sp>
      <p:pic>
        <p:nvPicPr>
          <p:cNvPr id="21508" name="Picture 6" descr="Atrezija TCr multipl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contrast="42000"/>
          </a:blip>
          <a:srcRect l="57777" t="15958" r="2222" b="53276"/>
          <a:stretch>
            <a:fillRect/>
          </a:stretch>
        </p:blipFill>
        <p:spPr>
          <a:xfrm>
            <a:off x="4267200" y="2449513"/>
            <a:ext cx="4572000" cy="3135312"/>
          </a:xfrm>
          <a:noFill/>
        </p:spPr>
      </p:pic>
      <p:sp>
        <p:nvSpPr>
          <p:cNvPr id="21509" name="AutoShape 9"/>
          <p:cNvSpPr>
            <a:spLocks noChangeArrowheads="1"/>
          </p:cNvSpPr>
          <p:nvPr/>
        </p:nvSpPr>
        <p:spPr bwMode="auto">
          <a:xfrm>
            <a:off x="5791200" y="4038600"/>
            <a:ext cx="381000" cy="7620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altLang="en-US"/>
          </a:p>
        </p:txBody>
      </p:sp>
      <p:sp>
        <p:nvSpPr>
          <p:cNvPr id="21510" name="AutoShape 10"/>
          <p:cNvSpPr>
            <a:spLocks noChangeArrowheads="1"/>
          </p:cNvSpPr>
          <p:nvPr/>
        </p:nvSpPr>
        <p:spPr bwMode="auto">
          <a:xfrm>
            <a:off x="6400800" y="2667000"/>
            <a:ext cx="304800" cy="6096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altLang="en-US"/>
          </a:p>
        </p:txBody>
      </p:sp>
      <p:sp>
        <p:nvSpPr>
          <p:cNvPr id="21511" name="Text Box 11"/>
          <p:cNvSpPr txBox="1">
            <a:spLocks noChangeArrowheads="1"/>
          </p:cNvSpPr>
          <p:nvPr/>
        </p:nvSpPr>
        <p:spPr bwMode="auto">
          <a:xfrm>
            <a:off x="4495800" y="5410200"/>
            <a:ext cx="2819400" cy="51911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>
                <a:solidFill>
                  <a:schemeClr val="bg1"/>
                </a:solidFill>
              </a:rPr>
              <a:t>FIBROUS CORD</a:t>
            </a:r>
            <a:endParaRPr lang="en-US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762000"/>
          </a:xfrm>
        </p:spPr>
        <p:txBody>
          <a:bodyPr/>
          <a:lstStyle/>
          <a:p>
            <a:pPr eaLnBrk="1" hangingPunct="1"/>
            <a:r>
              <a:rPr lang="sl-SI" altLang="en-US" sz="3200" smtClean="0"/>
              <a:t>CONGENITAL ANOMALIES</a:t>
            </a:r>
            <a:endParaRPr lang="en-US" altLang="en-US" sz="3200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990600"/>
            <a:ext cx="8382000" cy="12192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sl-SI" altLang="en-US" sz="2400" b="1" smtClean="0"/>
              <a:t>CONGENITAL STENOSIS: </a:t>
            </a:r>
            <a:r>
              <a:rPr lang="sl-SI" altLang="en-US" sz="2400" smtClean="0"/>
              <a:t>incomplete obstruction</a:t>
            </a:r>
          </a:p>
          <a:p>
            <a:pPr eaLnBrk="1" hangingPunct="1"/>
            <a:r>
              <a:rPr lang="sl-SI" altLang="en-US" sz="2400" smtClean="0"/>
              <a:t>frequently associated with atresia</a:t>
            </a:r>
          </a:p>
          <a:p>
            <a:pPr eaLnBrk="1" hangingPunct="1"/>
            <a:r>
              <a:rPr lang="sl-SI" altLang="en-US" sz="2400" smtClean="0"/>
              <a:t>All layers of the wall present</a:t>
            </a:r>
          </a:p>
          <a:p>
            <a:pPr eaLnBrk="1" hangingPunct="1">
              <a:buFont typeface="Wingdings" pitchFamily="2" charset="2"/>
              <a:buNone/>
            </a:pPr>
            <a:endParaRPr lang="en-US" altLang="en-US" sz="2800" smtClean="0"/>
          </a:p>
        </p:txBody>
      </p:sp>
      <p:pic>
        <p:nvPicPr>
          <p:cNvPr id="22532" name="Picture 5" descr="Atrezija TCr multipl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contrast="12000"/>
          </a:blip>
          <a:srcRect t="12988" b="12794"/>
          <a:stretch>
            <a:fillRect/>
          </a:stretch>
        </p:blipFill>
        <p:spPr>
          <a:xfrm>
            <a:off x="2057400" y="2603500"/>
            <a:ext cx="6858000" cy="3492500"/>
          </a:xfrm>
          <a:noFill/>
        </p:spPr>
      </p:pic>
      <p:sp>
        <p:nvSpPr>
          <p:cNvPr id="22533" name="AutoShape 7"/>
          <p:cNvSpPr>
            <a:spLocks noChangeArrowheads="1"/>
          </p:cNvSpPr>
          <p:nvPr/>
        </p:nvSpPr>
        <p:spPr bwMode="auto">
          <a:xfrm>
            <a:off x="5791200" y="3429000"/>
            <a:ext cx="152400" cy="381000"/>
          </a:xfrm>
          <a:prstGeom prst="downArrow">
            <a:avLst>
              <a:gd name="adj1" fmla="val 50000"/>
              <a:gd name="adj2" fmla="val 62500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altLang="en-US"/>
          </a:p>
        </p:txBody>
      </p:sp>
      <p:sp>
        <p:nvSpPr>
          <p:cNvPr id="22534" name="AutoShape 8"/>
          <p:cNvSpPr>
            <a:spLocks noChangeArrowheads="1"/>
          </p:cNvSpPr>
          <p:nvPr/>
        </p:nvSpPr>
        <p:spPr bwMode="auto">
          <a:xfrm>
            <a:off x="3124200" y="3352800"/>
            <a:ext cx="152400" cy="381000"/>
          </a:xfrm>
          <a:prstGeom prst="downArrow">
            <a:avLst>
              <a:gd name="adj1" fmla="val 50000"/>
              <a:gd name="adj2" fmla="val 62500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altLang="en-US"/>
          </a:p>
        </p:txBody>
      </p:sp>
      <p:sp>
        <p:nvSpPr>
          <p:cNvPr id="22535" name="AutoShape 9"/>
          <p:cNvSpPr>
            <a:spLocks noChangeArrowheads="1"/>
          </p:cNvSpPr>
          <p:nvPr/>
        </p:nvSpPr>
        <p:spPr bwMode="auto">
          <a:xfrm>
            <a:off x="6934200" y="3429000"/>
            <a:ext cx="152400" cy="381000"/>
          </a:xfrm>
          <a:prstGeom prst="downArrow">
            <a:avLst>
              <a:gd name="adj1" fmla="val 50000"/>
              <a:gd name="adj2" fmla="val 62500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altLang="en-US"/>
          </a:p>
        </p:txBody>
      </p:sp>
      <p:sp>
        <p:nvSpPr>
          <p:cNvPr id="22536" name="AutoShape 10"/>
          <p:cNvSpPr>
            <a:spLocks noChangeArrowheads="1"/>
          </p:cNvSpPr>
          <p:nvPr/>
        </p:nvSpPr>
        <p:spPr bwMode="auto">
          <a:xfrm>
            <a:off x="7315200" y="2743200"/>
            <a:ext cx="152400" cy="381000"/>
          </a:xfrm>
          <a:prstGeom prst="downArrow">
            <a:avLst>
              <a:gd name="adj1" fmla="val 50000"/>
              <a:gd name="adj2" fmla="val 62500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altLang="en-US"/>
          </a:p>
        </p:txBody>
      </p:sp>
      <p:sp>
        <p:nvSpPr>
          <p:cNvPr id="22537" name="AutoShape 11"/>
          <p:cNvSpPr>
            <a:spLocks noChangeArrowheads="1"/>
          </p:cNvSpPr>
          <p:nvPr/>
        </p:nvSpPr>
        <p:spPr bwMode="auto">
          <a:xfrm rot="-1784693">
            <a:off x="7772400" y="4876800"/>
            <a:ext cx="457200" cy="152400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22538" name="AutoShape 12"/>
          <p:cNvSpPr>
            <a:spLocks noChangeArrowheads="1"/>
          </p:cNvSpPr>
          <p:nvPr/>
        </p:nvSpPr>
        <p:spPr bwMode="auto">
          <a:xfrm>
            <a:off x="4953000" y="2667000"/>
            <a:ext cx="152400" cy="533400"/>
          </a:xfrm>
          <a:prstGeom prst="downArrow">
            <a:avLst>
              <a:gd name="adj1" fmla="val 50000"/>
              <a:gd name="adj2" fmla="val 87500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altLang="en-US"/>
          </a:p>
        </p:txBody>
      </p:sp>
      <p:sp>
        <p:nvSpPr>
          <p:cNvPr id="22539" name="AutoShape 13"/>
          <p:cNvSpPr>
            <a:spLocks noChangeArrowheads="1"/>
          </p:cNvSpPr>
          <p:nvPr/>
        </p:nvSpPr>
        <p:spPr bwMode="auto">
          <a:xfrm>
            <a:off x="3581400" y="4038600"/>
            <a:ext cx="152400" cy="533400"/>
          </a:xfrm>
          <a:prstGeom prst="downArrow">
            <a:avLst>
              <a:gd name="adj1" fmla="val 50000"/>
              <a:gd name="adj2" fmla="val 87500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l-SI" altLang="en-US" sz="3200" smtClean="0"/>
              <a:t>ISCHEMIC BOWEL DISEASE</a:t>
            </a:r>
            <a:endParaRPr lang="en-US" altLang="en-US" sz="3200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209800"/>
            <a:ext cx="8229600" cy="28956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sl-SI" altLang="en-US" smtClean="0"/>
              <a:t>Hypoperfusion: </a:t>
            </a:r>
          </a:p>
          <a:p>
            <a:pPr eaLnBrk="1" hangingPunct="1">
              <a:buFont typeface="Wingdings" pitchFamily="2" charset="2"/>
              <a:buNone/>
            </a:pPr>
            <a:endParaRPr lang="sl-SI" altLang="en-US" smtClean="0"/>
          </a:p>
          <a:p>
            <a:pPr eaLnBrk="1" hangingPunct="1"/>
            <a:r>
              <a:rPr lang="sl-SI" altLang="en-US" smtClean="0"/>
              <a:t>occlusive ischemia</a:t>
            </a:r>
          </a:p>
          <a:p>
            <a:pPr eaLnBrk="1" hangingPunct="1"/>
            <a:r>
              <a:rPr lang="sl-SI" altLang="en-US" smtClean="0"/>
              <a:t>nonocclusive is</a:t>
            </a:r>
            <a:r>
              <a:rPr lang="en-US" altLang="en-US" smtClean="0"/>
              <a:t>c</a:t>
            </a:r>
            <a:r>
              <a:rPr lang="sl-SI" altLang="en-US" smtClean="0"/>
              <a:t>hemia</a:t>
            </a:r>
            <a:endParaRPr lang="en-US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609600"/>
          </a:xfrm>
        </p:spPr>
        <p:txBody>
          <a:bodyPr/>
          <a:lstStyle/>
          <a:p>
            <a:pPr eaLnBrk="1" hangingPunct="1"/>
            <a:r>
              <a:rPr lang="sl-SI" altLang="en-US" sz="2800" smtClean="0"/>
              <a:t>ISCHEMIC BOWEL DISEASE</a:t>
            </a:r>
            <a:endParaRPr lang="en-US" altLang="en-US" sz="2800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990600"/>
            <a:ext cx="4495800" cy="4876800"/>
          </a:xfrm>
        </p:spPr>
        <p:txBody>
          <a:bodyPr>
            <a:normAutofit fontScale="92500" lnSpcReduction="10000"/>
          </a:bodyPr>
          <a:lstStyle/>
          <a:p>
            <a:pPr marL="533400" indent="-53340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l-SI" sz="2200" b="1"/>
              <a:t>1. occlusive ischemia:</a:t>
            </a:r>
          </a:p>
          <a:p>
            <a:pPr marL="533400" indent="-53340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l-SI" sz="2000" u="sng"/>
              <a:t>1. ARTERIAL THROMBOSIS:</a:t>
            </a:r>
          </a:p>
          <a:p>
            <a:pPr marL="533400" indent="-53340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l-SI" sz="2000"/>
              <a:t>	severe atherosclerosis</a:t>
            </a:r>
          </a:p>
          <a:p>
            <a:pPr marL="533400" indent="-53340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l-SI" sz="2000"/>
              <a:t>	systemic vasculitis</a:t>
            </a:r>
          </a:p>
          <a:p>
            <a:pPr marL="533400" indent="-53340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l-SI" sz="2000"/>
              <a:t>	angiographic procedures</a:t>
            </a:r>
          </a:p>
          <a:p>
            <a:pPr marL="533400" indent="-53340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l-SI" sz="2000"/>
              <a:t>	aortic reconstructive surgery</a:t>
            </a:r>
          </a:p>
          <a:p>
            <a:pPr marL="533400" indent="-53340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l-SI" sz="2000"/>
              <a:t>	hypercoagulable states</a:t>
            </a:r>
          </a:p>
          <a:p>
            <a:pPr marL="533400" indent="-53340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l-SI" sz="2000"/>
              <a:t>	oral contraceptives</a:t>
            </a:r>
          </a:p>
          <a:p>
            <a:pPr marL="609600" indent="-60960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sl-SI" sz="2000"/>
          </a:p>
          <a:p>
            <a:pPr marL="609600" indent="-60960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l-SI" sz="2000" u="sng"/>
              <a:t>2. ARTERIAL EMBOLISM:</a:t>
            </a:r>
          </a:p>
          <a:p>
            <a:pPr marL="609600" indent="-60960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l-SI" sz="2000"/>
              <a:t>	endocarditis (vegetations </a:t>
            </a:r>
            <a:r>
              <a:rPr lang="sl-SI" sz="2000">
                <a:cs typeface="Arial" charset="0"/>
              </a:rPr>
              <a:t>→ )</a:t>
            </a:r>
          </a:p>
          <a:p>
            <a:pPr marL="609600" indent="-60960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l-SI" sz="2000">
                <a:cs typeface="Arial" charset="0"/>
              </a:rPr>
              <a:t>	angiografic procedures</a:t>
            </a:r>
          </a:p>
          <a:p>
            <a:pPr marL="609600" indent="-60960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l-SI" sz="2000">
                <a:cs typeface="Arial" charset="0"/>
              </a:rPr>
              <a:t>	aortic atheroembolism </a:t>
            </a:r>
          </a:p>
          <a:p>
            <a:pPr marL="609600" indent="-60960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l-SI" sz="2000">
                <a:cs typeface="Arial" charset="0"/>
              </a:rPr>
              <a:t>		(cholesterol emboli)</a:t>
            </a:r>
          </a:p>
          <a:p>
            <a:pPr marL="533400" indent="-53340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sl-SI" sz="20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4781550" y="1295400"/>
            <a:ext cx="3962400" cy="336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sl-SI" sz="1900" u="sng"/>
              <a:t>3. VENOUS THROMBOSIS: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sl-SI" sz="1900"/>
              <a:t>	hypercoagulabile conditions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sl-SI" sz="1900"/>
              <a:t>		(malignant tumors)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sl-SI" sz="1900"/>
              <a:t>	oral contraceptives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sl-SI" sz="1900"/>
              <a:t>	intraperitoneal sepsis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sl-SI" sz="1900"/>
              <a:t>	postoperative period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sl-SI" sz="1900"/>
              <a:t>	cirrhosis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sl-SI" sz="1900"/>
              <a:t>	antithrombin III deficiency	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sl-SI" sz="1900"/>
              <a:t>	abdominal trauma</a:t>
            </a:r>
            <a:endParaRPr lang="en-US" sz="1900"/>
          </a:p>
        </p:txBody>
      </p:sp>
      <p:sp>
        <p:nvSpPr>
          <p:cNvPr id="2" name="Rectangle 1"/>
          <p:cNvSpPr/>
          <p:nvPr/>
        </p:nvSpPr>
        <p:spPr>
          <a:xfrm>
            <a:off x="4724400" y="4876800"/>
            <a:ext cx="4267200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sl-SI" sz="2000">
                <a:latin typeface="Tahoma" panose="020B0604030504040204" pitchFamily="34" charset="0"/>
              </a:rPr>
              <a:t>4. - </a:t>
            </a:r>
            <a:r>
              <a:rPr lang="sl-SI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RADIATION INJURY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l-SI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    - INTESTINAL OBSTRUCTION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l-SI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    - AMYLOIDOSIS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l-SI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    - DIABETES MELLITUS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762000"/>
          </a:xfrm>
        </p:spPr>
        <p:txBody>
          <a:bodyPr/>
          <a:lstStyle/>
          <a:p>
            <a:pPr eaLnBrk="1" hangingPunct="1"/>
            <a:r>
              <a:rPr lang="sl-SI" altLang="en-US" sz="2800" smtClean="0"/>
              <a:t>ISCHEMIC BOWEL DISEASE</a:t>
            </a:r>
            <a:endParaRPr lang="en-US" altLang="en-US" sz="2800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81200"/>
            <a:ext cx="8229600" cy="3733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sl-SI" altLang="en-US" sz="2000" smtClean="0"/>
              <a:t>2. </a:t>
            </a:r>
            <a:r>
              <a:rPr lang="sl-SI" altLang="en-US" sz="2000" b="1" smtClean="0"/>
              <a:t>non-occlusive ischemia:</a:t>
            </a:r>
          </a:p>
          <a:p>
            <a:pPr eaLnBrk="1" hangingPunct="1">
              <a:buFont typeface="Wingdings" pitchFamily="2" charset="2"/>
              <a:buNone/>
            </a:pPr>
            <a:endParaRPr lang="sl-SI" altLang="en-US" sz="2000" smtClean="0"/>
          </a:p>
          <a:p>
            <a:pPr eaLnBrk="1" hangingPunct="1">
              <a:buFont typeface="Wingdings" pitchFamily="2" charset="2"/>
              <a:buNone/>
            </a:pPr>
            <a:r>
              <a:rPr lang="sl-SI" altLang="en-US" sz="2000" smtClean="0"/>
              <a:t>		Cardiac failure</a:t>
            </a:r>
          </a:p>
          <a:p>
            <a:pPr eaLnBrk="1" hangingPunct="1">
              <a:buFont typeface="Wingdings" pitchFamily="2" charset="2"/>
              <a:buNone/>
            </a:pPr>
            <a:r>
              <a:rPr lang="sl-SI" altLang="en-US" sz="2000" smtClean="0"/>
              <a:t>		Shock</a:t>
            </a:r>
          </a:p>
          <a:p>
            <a:pPr eaLnBrk="1" hangingPunct="1">
              <a:buFont typeface="Wingdings" pitchFamily="2" charset="2"/>
              <a:buNone/>
            </a:pPr>
            <a:r>
              <a:rPr lang="sl-SI" altLang="en-US" sz="2000" smtClean="0"/>
              <a:t>		Dehydratation</a:t>
            </a:r>
          </a:p>
          <a:p>
            <a:pPr eaLnBrk="1" hangingPunct="1">
              <a:buFont typeface="Wingdings" pitchFamily="2" charset="2"/>
              <a:buNone/>
            </a:pPr>
            <a:r>
              <a:rPr lang="sl-SI" altLang="en-US" sz="2000" smtClean="0"/>
              <a:t>		Vasoconstrictive drugs</a:t>
            </a:r>
          </a:p>
          <a:p>
            <a:pPr eaLnBrk="1" hangingPunct="1">
              <a:buFont typeface="Wingdings" pitchFamily="2" charset="2"/>
              <a:buNone/>
            </a:pPr>
            <a:r>
              <a:rPr lang="sl-SI" altLang="en-US" sz="2000" smtClean="0"/>
              <a:t>		</a:t>
            </a:r>
          </a:p>
          <a:p>
            <a:pPr eaLnBrk="1" hangingPunct="1">
              <a:buFont typeface="Wingdings" pitchFamily="2" charset="2"/>
              <a:buNone/>
            </a:pPr>
            <a:r>
              <a:rPr lang="sl-SI" altLang="en-US" sz="2000" smtClean="0"/>
              <a:t>		</a:t>
            </a:r>
            <a:endParaRPr lang="en-US" altLang="en-US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685800"/>
          </a:xfrm>
        </p:spPr>
        <p:txBody>
          <a:bodyPr/>
          <a:lstStyle/>
          <a:p>
            <a:pPr eaLnBrk="1" hangingPunct="1"/>
            <a:r>
              <a:rPr lang="sl-SI" altLang="en-US" sz="2800" smtClean="0"/>
              <a:t>ISCHEMIC BOWEL DISEASE</a:t>
            </a:r>
            <a:endParaRPr lang="en-US" altLang="en-US" sz="2800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24000"/>
            <a:ext cx="8077200" cy="4800600"/>
          </a:xfrm>
        </p:spPr>
        <p:txBody>
          <a:bodyPr/>
          <a:lstStyle/>
          <a:p>
            <a:pPr marL="609600" indent="-609600" eaLnBrk="1" hangingPunct="1"/>
            <a:r>
              <a:rPr lang="sl-SI" altLang="en-US" sz="2400" u="sng" smtClean="0"/>
              <a:t>MORPHOLOGY</a:t>
            </a: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sl-SI" altLang="en-US" sz="2400" smtClean="0"/>
              <a:t>1. TRANSMURAL INFARCTION</a:t>
            </a: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sl-SI" altLang="en-US" sz="2400" smtClean="0"/>
              <a:t>		all layers are necrotic</a:t>
            </a: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sl-SI" altLang="en-US" sz="2400" smtClean="0"/>
              <a:t>		</a:t>
            </a:r>
            <a:r>
              <a:rPr lang="sl-SI" altLang="en-US" sz="2400" i="1" smtClean="0"/>
              <a:t>major mesenteric blood vessels</a:t>
            </a: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sl-SI" altLang="en-US" sz="2400" smtClean="0"/>
              <a:t>2. MURAL INFARCTION OF THE MUCOSA &amp; SUBMUCOSA</a:t>
            </a: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sl-SI" altLang="en-US" sz="2400" smtClean="0"/>
              <a:t>		</a:t>
            </a:r>
            <a:r>
              <a:rPr lang="sl-SI" altLang="en-US" sz="2400" i="1" smtClean="0"/>
              <a:t>hypoperfusion</a:t>
            </a: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sl-SI" altLang="en-US" sz="2400" smtClean="0"/>
              <a:t>		</a:t>
            </a:r>
            <a:endParaRPr lang="en-US" altLang="en-US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8" descr="infa hemor TCr i tromb makro"/>
          <p:cNvPicPr>
            <a:picLocks noChangeAspect="1" noChangeArrowheads="1"/>
          </p:cNvPicPr>
          <p:nvPr/>
        </p:nvPicPr>
        <p:blipFill>
          <a:blip r:embed="rId2">
            <a:lum contrast="6000"/>
          </a:blip>
          <a:srcRect t="23479"/>
          <a:stretch>
            <a:fillRect/>
          </a:stretch>
        </p:blipFill>
        <p:spPr bwMode="auto">
          <a:xfrm>
            <a:off x="4535488" y="1066800"/>
            <a:ext cx="4532312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AutoShape 10"/>
          <p:cNvSpPr>
            <a:spLocks noChangeArrowheads="1"/>
          </p:cNvSpPr>
          <p:nvPr/>
        </p:nvSpPr>
        <p:spPr bwMode="auto">
          <a:xfrm rot="-5171714">
            <a:off x="5873750" y="3803650"/>
            <a:ext cx="2055813" cy="392113"/>
          </a:xfrm>
          <a:prstGeom prst="rightArrow">
            <a:avLst>
              <a:gd name="adj1" fmla="val 50000"/>
              <a:gd name="adj2" fmla="val 13107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381000" y="215900"/>
            <a:ext cx="8229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sl-SI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ISCHEMIC BOWEL DISEASE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33804" name="Rectangle 12"/>
          <p:cNvSpPr>
            <a:spLocks noChangeArrowheads="1"/>
          </p:cNvSpPr>
          <p:nvPr/>
        </p:nvSpPr>
        <p:spPr bwMode="auto">
          <a:xfrm>
            <a:off x="76200" y="1219200"/>
            <a:ext cx="4572000" cy="341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sl-SI" sz="24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1.    TRANSMURAL    INFARCTION</a:t>
            </a:r>
          </a:p>
          <a:p>
            <a:pPr>
              <a:defRPr/>
            </a:pPr>
            <a:endParaRPr lang="sl-SI" sz="2400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  <a:p>
            <a:pPr>
              <a:buFontTx/>
              <a:buChar char="•"/>
              <a:defRPr/>
            </a:pPr>
            <a:r>
              <a:rPr lang="sl-SI" sz="24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all layers are necrotic</a:t>
            </a:r>
          </a:p>
          <a:p>
            <a:pPr>
              <a:defRPr/>
            </a:pPr>
            <a:endParaRPr lang="sl-SI" sz="2400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  <a:p>
            <a:pPr>
              <a:buFontTx/>
              <a:buChar char="•"/>
              <a:defRPr/>
            </a:pPr>
            <a:r>
              <a:rPr lang="sl-SI" sz="24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major mesenteric blood vessels</a:t>
            </a:r>
          </a:p>
          <a:p>
            <a:pPr>
              <a:buFontTx/>
              <a:buChar char="•"/>
              <a:defRPr/>
            </a:pPr>
            <a:endParaRPr lang="sl-SI" sz="2400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  <a:p>
            <a:pPr>
              <a:defRPr/>
            </a:pPr>
            <a:r>
              <a:rPr lang="sl-SI" sz="2400" i="1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occlusion of the major mesenteric blood vessels</a:t>
            </a:r>
          </a:p>
        </p:txBody>
      </p:sp>
      <p:sp>
        <p:nvSpPr>
          <p:cNvPr id="27654" name="Text Box 13"/>
          <p:cNvSpPr txBox="1">
            <a:spLocks noChangeArrowheads="1"/>
          </p:cNvSpPr>
          <p:nvPr/>
        </p:nvSpPr>
        <p:spPr bwMode="auto">
          <a:xfrm>
            <a:off x="4648200" y="5105400"/>
            <a:ext cx="4114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2400">
                <a:solidFill>
                  <a:srgbClr val="FFFF66"/>
                </a:solidFill>
              </a:rPr>
              <a:t>thrombosis of the superior mesenteric artery</a:t>
            </a:r>
            <a:endParaRPr lang="en-US" altLang="en-US" sz="2400">
              <a:solidFill>
                <a:srgbClr val="FFFF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04800"/>
            <a:ext cx="7772400" cy="14478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3600">
                <a:solidFill>
                  <a:schemeClr val="tx1"/>
                </a:solidFill>
              </a:rPr>
              <a:t>SMALL INTESTINE</a:t>
            </a:r>
          </a:p>
        </p:txBody>
      </p:sp>
      <p:sp>
        <p:nvSpPr>
          <p:cNvPr id="9219" name="Rectangle 4"/>
          <p:cNvSpPr>
            <a:spLocks noChangeArrowheads="1"/>
          </p:cNvSpPr>
          <p:nvPr/>
        </p:nvSpPr>
        <p:spPr bwMode="auto">
          <a:xfrm>
            <a:off x="304800" y="1371600"/>
            <a:ext cx="81534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r>
              <a:rPr lang="sl-SI" altLang="en-US" sz="2400" b="1"/>
              <a:t>ANATOMY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US" altLang="en-US" sz="2400" b="1"/>
              <a:t>b</a:t>
            </a:r>
            <a:r>
              <a:rPr lang="sl-SI" altLang="en-US" sz="2400" b="1"/>
              <a:t>etween the pylorus and Bauhini’s valve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endParaRPr lang="sl-SI" altLang="en-US" sz="2400" b="1"/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sl-SI" altLang="en-US" sz="2400" b="1"/>
              <a:t>Length: 3 m 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sl-SI" altLang="en-US" sz="2400" b="1"/>
              <a:t>(autopsy: 6 – 7 m)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endParaRPr lang="sl-SI" altLang="en-US" sz="2400" b="1"/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sl-SI" altLang="en-US" sz="2400" b="1"/>
              <a:t>Duodenum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sl-SI" altLang="en-US" sz="2400" b="1"/>
              <a:t>Jejunum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sl-SI" altLang="en-US" sz="2400" b="1"/>
              <a:t>Ileum</a:t>
            </a:r>
            <a:endParaRPr lang="en-US" altLang="en-US" sz="2400" b="1"/>
          </a:p>
        </p:txBody>
      </p:sp>
      <p:pic>
        <p:nvPicPr>
          <p:cNvPr id="9220" name="Picture 5" descr="TCr norm M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6200" y="2514600"/>
            <a:ext cx="5029200" cy="385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6" descr="hemor inf totalna"/>
          <p:cNvPicPr>
            <a:picLocks noChangeAspect="1" noChangeArrowheads="1"/>
          </p:cNvPicPr>
          <p:nvPr/>
        </p:nvPicPr>
        <p:blipFill>
          <a:blip r:embed="rId2">
            <a:lum bright="-6000" contrast="12000"/>
          </a:blip>
          <a:srcRect r="3256"/>
          <a:stretch>
            <a:fillRect/>
          </a:stretch>
        </p:blipFill>
        <p:spPr bwMode="auto">
          <a:xfrm>
            <a:off x="4876800" y="1427163"/>
            <a:ext cx="3917950" cy="539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Text Box 8"/>
          <p:cNvSpPr txBox="1">
            <a:spLocks noChangeArrowheads="1"/>
          </p:cNvSpPr>
          <p:nvPr/>
        </p:nvSpPr>
        <p:spPr bwMode="auto">
          <a:xfrm>
            <a:off x="1279525" y="87153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altLang="en-US" sz="2400"/>
          </a:p>
        </p:txBody>
      </p:sp>
      <p:sp>
        <p:nvSpPr>
          <p:cNvPr id="35851" name="Rectangle 11"/>
          <p:cNvSpPr>
            <a:spLocks noChangeArrowheads="1"/>
          </p:cNvSpPr>
          <p:nvPr/>
        </p:nvSpPr>
        <p:spPr bwMode="auto">
          <a:xfrm>
            <a:off x="381000" y="304800"/>
            <a:ext cx="5943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sl-SI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ISCHEMIC BOWEL DISEASE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35852" name="Rectangle 12"/>
          <p:cNvSpPr>
            <a:spLocks noChangeArrowheads="1"/>
          </p:cNvSpPr>
          <p:nvPr/>
        </p:nvSpPr>
        <p:spPr bwMode="auto">
          <a:xfrm>
            <a:off x="76200" y="1219200"/>
            <a:ext cx="4267200" cy="3786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sl-SI" sz="24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1.     TRANSMURAL INFARCTION</a:t>
            </a:r>
          </a:p>
          <a:p>
            <a:pPr>
              <a:defRPr/>
            </a:pPr>
            <a:endParaRPr lang="sl-SI" sz="2400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  <a:p>
            <a:pPr>
              <a:defRPr/>
            </a:pPr>
            <a:r>
              <a:rPr lang="sl-SI" sz="24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	histology:</a:t>
            </a:r>
          </a:p>
          <a:p>
            <a:pPr>
              <a:defRPr/>
            </a:pPr>
            <a:endParaRPr lang="sl-SI" sz="2400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  <a:p>
            <a:pPr>
              <a:buFontTx/>
              <a:buChar char="•"/>
              <a:defRPr/>
            </a:pPr>
            <a:r>
              <a:rPr lang="sl-SI" sz="24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all layers are necrotic &amp; hemorrhagic</a:t>
            </a:r>
          </a:p>
          <a:p>
            <a:pPr>
              <a:defRPr/>
            </a:pPr>
            <a:endParaRPr lang="sl-SI" sz="2400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  <a:p>
            <a:pPr>
              <a:defRPr/>
            </a:pPr>
            <a:endParaRPr lang="sl-SI" sz="2400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  <a:p>
            <a:pPr>
              <a:defRPr/>
            </a:pPr>
            <a:endParaRPr lang="sl-SI" sz="2400" i="1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7" descr="Hemorag infarc TCrMA"/>
          <p:cNvPicPr>
            <a:picLocks noChangeAspect="1" noChangeArrowheads="1"/>
          </p:cNvPicPr>
          <p:nvPr/>
        </p:nvPicPr>
        <p:blipFill>
          <a:blip r:embed="rId2">
            <a:lum contrast="12000"/>
          </a:blip>
          <a:srcRect r="3125"/>
          <a:stretch>
            <a:fillRect/>
          </a:stretch>
        </p:blipFill>
        <p:spPr bwMode="auto">
          <a:xfrm>
            <a:off x="228600" y="3124200"/>
            <a:ext cx="4440238" cy="329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1" name="Rectangle 9"/>
          <p:cNvSpPr>
            <a:spLocks noChangeArrowheads="1"/>
          </p:cNvSpPr>
          <p:nvPr/>
        </p:nvSpPr>
        <p:spPr bwMode="auto">
          <a:xfrm>
            <a:off x="660400" y="122238"/>
            <a:ext cx="5943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sl-SI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ISCHEMIC BOWEL DISEASE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44042" name="Rectangle 10"/>
          <p:cNvSpPr>
            <a:spLocks noChangeArrowheads="1"/>
          </p:cNvSpPr>
          <p:nvPr/>
        </p:nvSpPr>
        <p:spPr bwMode="auto">
          <a:xfrm>
            <a:off x="381000" y="1074738"/>
            <a:ext cx="8389938" cy="83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sl-SI" sz="24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2. MURAL INFARCTION OF THE MUCOSA &amp; SUBMUCOSA</a:t>
            </a:r>
          </a:p>
          <a:p>
            <a:pPr>
              <a:defRPr/>
            </a:pPr>
            <a:r>
              <a:rPr lang="sl-SI" sz="24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		</a:t>
            </a:r>
            <a:r>
              <a:rPr lang="sl-SI" sz="2400" i="1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hypoperfusion</a:t>
            </a:r>
          </a:p>
        </p:txBody>
      </p:sp>
      <p:pic>
        <p:nvPicPr>
          <p:cNvPr id="29701" name="Picture 8" descr="hemor inf ileuma"/>
          <p:cNvPicPr>
            <a:picLocks noChangeAspect="1" noChangeArrowheads="1"/>
          </p:cNvPicPr>
          <p:nvPr/>
        </p:nvPicPr>
        <p:blipFill>
          <a:blip r:embed="rId3">
            <a:lum bright="-12000" contrast="18000"/>
          </a:blip>
          <a:srcRect b="3119"/>
          <a:stretch>
            <a:fillRect/>
          </a:stretch>
        </p:blipFill>
        <p:spPr bwMode="auto">
          <a:xfrm>
            <a:off x="5105400" y="1971675"/>
            <a:ext cx="3665538" cy="473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2" name="Text Box 16"/>
          <p:cNvSpPr txBox="1">
            <a:spLocks noChangeArrowheads="1"/>
          </p:cNvSpPr>
          <p:nvPr/>
        </p:nvSpPr>
        <p:spPr bwMode="auto">
          <a:xfrm>
            <a:off x="4956175" y="5997575"/>
            <a:ext cx="4114800" cy="7080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2000"/>
              <a:t>hemorrhage &amp; necrosis of the mucosa (and submucosa)</a:t>
            </a:r>
            <a:endParaRPr lang="en-US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914400" y="404813"/>
            <a:ext cx="75438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sl-SI" u="sng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CHRONIC ISCHEMIA (“ISCHEMIC ENTERITIS”)</a:t>
            </a:r>
          </a:p>
          <a:p>
            <a:pPr>
              <a:defRPr/>
            </a:pPr>
            <a:endParaRPr lang="sl-SI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  <p:pic>
        <p:nvPicPr>
          <p:cNvPr id="30723" name="Picture 5" descr="Jejunum-ish-KS-mezo-5x"/>
          <p:cNvPicPr>
            <a:picLocks noChangeAspect="1" noChangeArrowheads="1"/>
          </p:cNvPicPr>
          <p:nvPr/>
        </p:nvPicPr>
        <p:blipFill>
          <a:blip r:embed="rId2">
            <a:lum bright="-6000" contrast="30000"/>
          </a:blip>
          <a:srcRect r="3775"/>
          <a:stretch>
            <a:fillRect/>
          </a:stretch>
        </p:blipFill>
        <p:spPr bwMode="auto">
          <a:xfrm>
            <a:off x="228600" y="1350963"/>
            <a:ext cx="358140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AutoShape 6"/>
          <p:cNvSpPr>
            <a:spLocks noChangeArrowheads="1"/>
          </p:cNvSpPr>
          <p:nvPr/>
        </p:nvSpPr>
        <p:spPr bwMode="auto">
          <a:xfrm rot="-5400000">
            <a:off x="3695700" y="2730500"/>
            <a:ext cx="304800" cy="838200"/>
          </a:xfrm>
          <a:prstGeom prst="downArrow">
            <a:avLst>
              <a:gd name="adj1" fmla="val 50000"/>
              <a:gd name="adj2" fmla="val 2916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 altLang="en-US"/>
          </a:p>
        </p:txBody>
      </p:sp>
      <p:sp>
        <p:nvSpPr>
          <p:cNvPr id="48135" name="Text Box 7"/>
          <p:cNvSpPr txBox="1">
            <a:spLocks noChangeArrowheads="1"/>
          </p:cNvSpPr>
          <p:nvPr/>
        </p:nvSpPr>
        <p:spPr bwMode="auto">
          <a:xfrm>
            <a:off x="1181100" y="893763"/>
            <a:ext cx="5638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sl-SI" sz="24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arterial occlusive disease</a:t>
            </a:r>
            <a:endParaRPr lang="en-US" sz="2400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  <p:pic>
        <p:nvPicPr>
          <p:cNvPr id="30726" name="Picture 8" descr="Hron ish enteritis"/>
          <p:cNvPicPr>
            <a:picLocks noChangeAspect="1" noChangeArrowheads="1"/>
          </p:cNvPicPr>
          <p:nvPr/>
        </p:nvPicPr>
        <p:blipFill>
          <a:blip r:embed="rId3">
            <a:lum bright="-6000" contrast="12000"/>
          </a:blip>
          <a:srcRect l="5084" t="8575" r="8475" b="7816"/>
          <a:stretch>
            <a:fillRect/>
          </a:stretch>
        </p:blipFill>
        <p:spPr bwMode="auto">
          <a:xfrm>
            <a:off x="4343400" y="1539875"/>
            <a:ext cx="449580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7" name="Rectangle 9"/>
          <p:cNvSpPr>
            <a:spLocks noChangeArrowheads="1"/>
          </p:cNvSpPr>
          <p:nvPr/>
        </p:nvSpPr>
        <p:spPr bwMode="auto">
          <a:xfrm>
            <a:off x="4686300" y="3744913"/>
            <a:ext cx="415290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sl-SI" sz="1800" b="1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Intestinal stricture (stenosis)</a:t>
            </a:r>
          </a:p>
        </p:txBody>
      </p:sp>
      <p:pic>
        <p:nvPicPr>
          <p:cNvPr id="30728" name="Picture 5" descr="Jejunum-ishem"/>
          <p:cNvPicPr>
            <a:picLocks noChangeAspect="1" noChangeArrowheads="1"/>
          </p:cNvPicPr>
          <p:nvPr/>
        </p:nvPicPr>
        <p:blipFill>
          <a:blip r:embed="rId4" cstate="print">
            <a:lum bright="6000" contrast="12000"/>
          </a:blip>
          <a:srcRect r="3192"/>
          <a:stretch>
            <a:fillRect/>
          </a:stretch>
        </p:blipFill>
        <p:spPr bwMode="auto">
          <a:xfrm>
            <a:off x="685800" y="4191000"/>
            <a:ext cx="3505200" cy="251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9" name="Rectangle 1"/>
          <p:cNvSpPr>
            <a:spLocks noChangeArrowheads="1"/>
          </p:cNvSpPr>
          <p:nvPr/>
        </p:nvSpPr>
        <p:spPr bwMode="auto">
          <a:xfrm>
            <a:off x="4343400" y="5334000"/>
            <a:ext cx="46101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l-SI" altLang="en-US" sz="1800" b="1"/>
              <a:t>Ulceration</a:t>
            </a:r>
          </a:p>
          <a:p>
            <a:r>
              <a:rPr lang="sl-SI" altLang="en-US" sz="1800" b="1"/>
              <a:t>Submucosal chronic inflammation &amp; sclerosis</a:t>
            </a:r>
          </a:p>
        </p:txBody>
      </p:sp>
      <p:sp>
        <p:nvSpPr>
          <p:cNvPr id="30730" name="Left Arrow 2"/>
          <p:cNvSpPr>
            <a:spLocks noChangeArrowheads="1"/>
          </p:cNvSpPr>
          <p:nvPr/>
        </p:nvSpPr>
        <p:spPr bwMode="auto">
          <a:xfrm>
            <a:off x="3810000" y="5638800"/>
            <a:ext cx="533400" cy="157163"/>
          </a:xfrm>
          <a:prstGeom prst="leftArrow">
            <a:avLst>
              <a:gd name="adj1" fmla="val 50000"/>
              <a:gd name="adj2" fmla="val 4990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l-SI" sz="2800"/>
              <a:t>CELIAC DISEASE </a:t>
            </a:r>
            <a:br>
              <a:rPr lang="sl-SI" sz="2800"/>
            </a:br>
            <a:r>
              <a:rPr lang="sl-SI" sz="2800"/>
              <a:t>synonyms: GLUTEN-SENSITIVE ENTEROPATHY</a:t>
            </a:r>
            <a:br>
              <a:rPr lang="sl-SI" sz="2800"/>
            </a:br>
            <a:r>
              <a:rPr lang="sl-SI" sz="2800"/>
              <a:t>                  CELIAC SPRUE</a:t>
            </a:r>
            <a:endParaRPr lang="en-US" sz="2800"/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828800"/>
            <a:ext cx="8229600" cy="4876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sl-SI" altLang="en-US" sz="2400" smtClean="0">
                <a:cs typeface="Arial" charset="0"/>
              </a:rPr>
              <a:t>Chronic autoimmune disease with atrophy of the villi due to a sensitivity to gluten → impaired absorption</a:t>
            </a:r>
          </a:p>
          <a:p>
            <a:pPr eaLnBrk="1" hangingPunct="1">
              <a:buFont typeface="Wingdings" pitchFamily="2" charset="2"/>
              <a:buNone/>
            </a:pPr>
            <a:r>
              <a:rPr lang="sl-SI" altLang="en-US" sz="2400" smtClean="0">
                <a:cs typeface="Arial" charset="0"/>
              </a:rPr>
              <a:t>EUROPE</a:t>
            </a:r>
          </a:p>
          <a:p>
            <a:pPr eaLnBrk="1" hangingPunct="1">
              <a:buFont typeface="Wingdings" pitchFamily="2" charset="2"/>
              <a:buNone/>
            </a:pPr>
            <a:r>
              <a:rPr lang="sl-SI" altLang="en-US" sz="2400" smtClean="0">
                <a:cs typeface="Arial" charset="0"/>
              </a:rPr>
              <a:t>Gluten: water-insoluble protein gliadin in:</a:t>
            </a:r>
          </a:p>
          <a:p>
            <a:pPr eaLnBrk="1" hangingPunct="1">
              <a:buFont typeface="Wingdings" pitchFamily="2" charset="2"/>
              <a:buNone/>
            </a:pPr>
            <a:r>
              <a:rPr lang="sl-SI" altLang="en-US" sz="2400" smtClean="0">
                <a:cs typeface="Arial" charset="0"/>
              </a:rPr>
              <a:t>		wheat</a:t>
            </a:r>
          </a:p>
          <a:p>
            <a:pPr eaLnBrk="1" hangingPunct="1">
              <a:buFont typeface="Wingdings" pitchFamily="2" charset="2"/>
              <a:buNone/>
            </a:pPr>
            <a:r>
              <a:rPr lang="sl-SI" altLang="en-US" sz="2400" smtClean="0">
                <a:cs typeface="Arial" charset="0"/>
              </a:rPr>
              <a:t>		oat</a:t>
            </a:r>
          </a:p>
          <a:p>
            <a:pPr eaLnBrk="1" hangingPunct="1">
              <a:buFont typeface="Wingdings" pitchFamily="2" charset="2"/>
              <a:buNone/>
            </a:pPr>
            <a:r>
              <a:rPr lang="sl-SI" altLang="en-US" sz="2400" smtClean="0">
                <a:cs typeface="Arial" charset="0"/>
              </a:rPr>
              <a:t>		barley</a:t>
            </a:r>
          </a:p>
          <a:p>
            <a:pPr eaLnBrk="1" hangingPunct="1">
              <a:buFont typeface="Wingdings" pitchFamily="2" charset="2"/>
              <a:buNone/>
            </a:pPr>
            <a:r>
              <a:rPr lang="sl-SI" altLang="en-US" sz="2400" smtClean="0">
                <a:cs typeface="Arial" charset="0"/>
              </a:rPr>
              <a:t>		rye</a:t>
            </a:r>
          </a:p>
          <a:p>
            <a:pPr eaLnBrk="1" hangingPunct="1">
              <a:buFont typeface="Wingdings" pitchFamily="2" charset="2"/>
              <a:buNone/>
            </a:pPr>
            <a:r>
              <a:rPr lang="sl-SI" altLang="en-US" sz="2400" smtClean="0">
                <a:cs typeface="Arial" charset="0"/>
              </a:rPr>
              <a:t>Gluten-free diet → mucosal &amp; absorptive function recovery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/>
          <a:lstStyle/>
          <a:p>
            <a:pPr eaLnBrk="1" hangingPunct="1"/>
            <a:r>
              <a:rPr lang="sl-SI" altLang="en-US" sz="2400" smtClean="0"/>
              <a:t>CELIAC DISEASE</a:t>
            </a:r>
            <a:endParaRPr lang="en-US" altLang="en-US" sz="2400" smtClean="0"/>
          </a:p>
        </p:txBody>
      </p:sp>
      <p:sp>
        <p:nvSpPr>
          <p:cNvPr id="66563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990600"/>
            <a:ext cx="8839200" cy="5562600"/>
          </a:xfrm>
        </p:spPr>
        <p:txBody>
          <a:bodyPr>
            <a:noAutofit/>
          </a:bodyPr>
          <a:lstStyle/>
          <a:p>
            <a:pPr marL="420624" indent="-384048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l-SI" sz="1800">
                <a:cs typeface="Arial" charset="0"/>
              </a:rPr>
              <a:t>T-cell mediated chronic inflammatory reaction with an autoimmune component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l-SI" sz="1800">
                <a:cs typeface="Arial" charset="0"/>
              </a:rPr>
              <a:t>	in patients with HLA-DQ2 / HLA-Dq8 haplotype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sl-SI" sz="1800">
              <a:cs typeface="Arial" charset="0"/>
            </a:endParaRPr>
          </a:p>
          <a:p>
            <a:pPr marL="420624" indent="-384048" eaLnBrk="1" fontAlgn="auto" hangingPunct="1">
              <a:lnSpc>
                <a:spcPct val="17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l-SI" sz="1800">
                <a:cs typeface="Arial" charset="0"/>
              </a:rPr>
              <a:t>gluten sensitized CD4+ Th1 (helper) cell accumulation in lamina propria → </a:t>
            </a:r>
          </a:p>
          <a:p>
            <a:pPr marL="420624" indent="-384048" eaLnBrk="1" fontAlgn="auto" hangingPunct="1">
              <a:lnSpc>
                <a:spcPct val="17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l-SI" sz="1800">
                <a:cs typeface="Arial" charset="0"/>
              </a:rPr>
              <a:t>intraepithelial CD8+ T cell accumulation → </a:t>
            </a:r>
            <a:r>
              <a:rPr lang="sl-SI" sz="1800" u="sng">
                <a:cs typeface="Arial" charset="0"/>
              </a:rPr>
              <a:t>crypt hyperplasia</a:t>
            </a:r>
            <a:r>
              <a:rPr lang="sl-SI" sz="1800">
                <a:cs typeface="Arial" charset="0"/>
              </a:rPr>
              <a:t>, cytokines → </a:t>
            </a:r>
            <a:r>
              <a:rPr lang="sl-SI" sz="1800" u="sng">
                <a:cs typeface="Arial" charset="0"/>
              </a:rPr>
              <a:t>villous </a:t>
            </a:r>
          </a:p>
          <a:p>
            <a:pPr marL="420624" indent="-384048" eaLnBrk="1" fontAlgn="auto" hangingPunct="1">
              <a:lnSpc>
                <a:spcPct val="17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l-SI" sz="1800" u="sng">
                <a:cs typeface="Arial" charset="0"/>
              </a:rPr>
              <a:t>atrophy </a:t>
            </a:r>
            <a:r>
              <a:rPr lang="sl-SI" sz="1800">
                <a:cs typeface="Arial" charset="0"/>
              </a:rPr>
              <a:t>&amp; B lymphocytes → antibodies to gliadin and tissue transglutaminase (TTG)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sl-SI" sz="1800">
              <a:cs typeface="Arial" charset="0"/>
            </a:endParaRPr>
          </a:p>
          <a:p>
            <a:pPr marL="420624" indent="-384048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l-SI" sz="1800">
                <a:cs typeface="Arial" charset="0"/>
              </a:rPr>
              <a:t>Prevalence in general population (NA &amp; western Europe): 0.5% - 1.26% 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l-SI" sz="1800">
                <a:cs typeface="Arial" charset="0"/>
              </a:rPr>
              <a:t>Prevalence in UK and Scandinavia: 1% - 1.5%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sl-SI" sz="1800">
              <a:cs typeface="Arial" charset="0"/>
            </a:endParaRPr>
          </a:p>
          <a:p>
            <a:pPr marL="420624" indent="-384048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l-SI" sz="1800">
                <a:cs typeface="Arial" charset="0"/>
              </a:rPr>
              <a:t>CLINICAL SUBTYPES</a:t>
            </a:r>
          </a:p>
          <a:p>
            <a:pPr marL="493776" indent="-457200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sl-SI" sz="1800">
                <a:cs typeface="Arial" charset="0"/>
              </a:rPr>
              <a:t>Classic: </a:t>
            </a:r>
            <a:r>
              <a:rPr lang="sl-SI" sz="1600">
                <a:cs typeface="Arial" charset="0"/>
              </a:rPr>
              <a:t>diarrhea, abdominal distension, weight loss, anaemia, short stature.....</a:t>
            </a:r>
          </a:p>
          <a:p>
            <a:pPr marL="493776" indent="-457200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sl-SI" sz="1800">
                <a:cs typeface="Arial" charset="0"/>
              </a:rPr>
              <a:t>Atypical</a:t>
            </a:r>
          </a:p>
          <a:p>
            <a:pPr marL="493776" indent="-457200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sl-SI" sz="1800">
                <a:cs typeface="Arial" charset="0"/>
              </a:rPr>
              <a:t>Latent</a:t>
            </a:r>
          </a:p>
          <a:p>
            <a:pPr marL="493776" indent="-457200" eaLnBrk="1" fontAlgn="auto" hangingPunct="1">
              <a:spcAft>
                <a:spcPts val="0"/>
              </a:spcAft>
              <a:buFontTx/>
              <a:buChar char="-"/>
              <a:defRPr/>
            </a:pPr>
            <a:endParaRPr lang="sl-SI" sz="1800">
              <a:cs typeface="Arial" charset="0"/>
            </a:endParaRPr>
          </a:p>
          <a:p>
            <a:pPr marL="420624" indent="-384048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sl-SI" sz="180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l-SI" altLang="en-US" sz="2800" smtClean="0"/>
              <a:t>CELIAC DISEASE</a:t>
            </a:r>
            <a:endParaRPr lang="en-US" altLang="en-US" sz="2800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229600" cy="4114800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</a:pPr>
            <a:r>
              <a:rPr lang="sl-SI" altLang="en-US" sz="2400" smtClean="0"/>
              <a:t>SYMPTOMS: MALABSORPTION symptoms</a:t>
            </a:r>
          </a:p>
          <a:p>
            <a:pPr marL="609600" indent="-609600" eaLnBrk="1" hangingPunct="1"/>
            <a:r>
              <a:rPr lang="sl-SI" altLang="en-US" sz="2400" smtClean="0"/>
              <a:t>Diarrhea (steatorrhea)</a:t>
            </a:r>
          </a:p>
          <a:p>
            <a:pPr marL="609600" indent="-609600" eaLnBrk="1" hangingPunct="1"/>
            <a:r>
              <a:rPr lang="sl-SI" altLang="en-US" sz="2400" smtClean="0"/>
              <a:t>Vitamin A D E K defficiency</a:t>
            </a:r>
          </a:p>
          <a:p>
            <a:pPr marL="609600" indent="-609600" eaLnBrk="1" hangingPunct="1"/>
            <a:r>
              <a:rPr lang="sl-SI" altLang="en-US" sz="2400" smtClean="0"/>
              <a:t>Anemia</a:t>
            </a:r>
          </a:p>
          <a:p>
            <a:pPr marL="609600" indent="-609600" eaLnBrk="1" hangingPunct="1"/>
            <a:r>
              <a:rPr lang="sl-SI" altLang="en-US" sz="2400" smtClean="0"/>
              <a:t>Hypocalcemia</a:t>
            </a: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sl-SI" altLang="en-US" sz="2400" smtClean="0"/>
              <a:t>2% refractory sprue: (</a:t>
            </a:r>
            <a:r>
              <a:rPr lang="sl-SI" altLang="en-US" sz="2400" smtClean="0">
                <a:cs typeface="Arial" charset="0"/>
              </a:rPr>
              <a:t>→)</a:t>
            </a: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sl-SI" altLang="en-US" sz="2400" b="1" i="1" smtClean="0"/>
              <a:t>T cell lymphoma &amp; intestinal </a:t>
            </a:r>
            <a:r>
              <a:rPr lang="sl-SI" altLang="en-US" sz="2400" i="1" smtClean="0"/>
              <a:t>carcinoma</a:t>
            </a:r>
          </a:p>
          <a:p>
            <a:pPr marL="609600" indent="-609600" eaLnBrk="1" hangingPunct="1"/>
            <a:endParaRPr lang="en-US" altLang="en-US" sz="2400" i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28600"/>
            <a:ext cx="8229600" cy="838200"/>
          </a:xfrm>
        </p:spPr>
        <p:txBody>
          <a:bodyPr/>
          <a:lstStyle/>
          <a:p>
            <a:pPr eaLnBrk="1" hangingPunct="1"/>
            <a:r>
              <a:rPr lang="sl-SI" altLang="en-US" sz="2800" smtClean="0"/>
              <a:t>CELIAC DISEASE</a:t>
            </a:r>
            <a:endParaRPr lang="en-US" altLang="en-US" sz="2800" smtClean="0"/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1066800"/>
            <a:ext cx="8763000" cy="5638800"/>
          </a:xfrm>
        </p:spPr>
        <p:txBody>
          <a:bodyPr>
            <a:normAutofit/>
          </a:bodyPr>
          <a:lstStyle/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sl-SI" sz="2800"/>
              <a:t>The whole small intestine is affected by the atrophy of the villi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sl-SI" sz="2800"/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sl-SI" sz="2800"/>
          </a:p>
          <a:p>
            <a:pPr marL="420624" indent="-384048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sl-SI" sz="2800" b="1"/>
          </a:p>
          <a:p>
            <a:pPr marL="420624" indent="-384048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sl-SI" sz="2800" b="1"/>
          </a:p>
          <a:p>
            <a:pPr marL="420624" indent="-384048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l-SI" sz="2400" b="1" u="sng"/>
              <a:t>distal duodenum &amp; jejunum</a:t>
            </a:r>
            <a:r>
              <a:rPr lang="sl-SI" sz="2400" b="1"/>
              <a:t>: </a:t>
            </a:r>
            <a:r>
              <a:rPr lang="sl-SI" sz="2400"/>
              <a:t>decreased total absortive surface area</a:t>
            </a:r>
          </a:p>
          <a:p>
            <a:pPr marL="420624" indent="-384048" eaLnBrk="1" fontAlgn="auto" hangingPunct="1">
              <a:spcAft>
                <a:spcPts val="0"/>
              </a:spcAft>
              <a:defRPr/>
            </a:pPr>
            <a:r>
              <a:rPr lang="sl-SI" sz="2400"/>
              <a:t>Presentation: children </a:t>
            </a:r>
            <a:r>
              <a:rPr lang="sl-SI" sz="1800"/>
              <a:t>(1-7 yrs) </a:t>
            </a:r>
            <a:r>
              <a:rPr lang="sl-SI" sz="2400"/>
              <a:t>&amp; adults </a:t>
            </a:r>
            <a:r>
              <a:rPr lang="sl-SI" sz="1800"/>
              <a:t>(4th, 5th decade)</a:t>
            </a:r>
            <a:endParaRPr lang="en-US" sz="1800"/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sl-SI" sz="2400"/>
              <a:t>Serum antibodies: tissue transaminase antigen:</a:t>
            </a:r>
          </a:p>
          <a:p>
            <a:pPr marL="36576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sl-SI" sz="1800"/>
              <a:t>Antibodies: 1. </a:t>
            </a:r>
            <a:r>
              <a:rPr lang="sl-SI" sz="1800" u="sng"/>
              <a:t>antiendomysial antibody </a:t>
            </a:r>
            <a:r>
              <a:rPr lang="sl-SI" sz="1800"/>
              <a:t>(EMA) = 100%, 2. </a:t>
            </a:r>
            <a:r>
              <a:rPr lang="sl-SI" sz="1800" u="sng"/>
              <a:t>antitransglutaminase </a:t>
            </a:r>
            <a:r>
              <a:rPr lang="sl-SI" sz="1800"/>
              <a:t>(ATG) = 98%</a:t>
            </a:r>
          </a:p>
          <a:p>
            <a:pPr marL="36576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sl-SI" sz="1800"/>
              <a:t>		(Antigliadin antibody: abandoned)</a:t>
            </a:r>
          </a:p>
        </p:txBody>
      </p:sp>
      <p:pic>
        <p:nvPicPr>
          <p:cNvPr id="34820" name="Content Placeholder 2"/>
          <p:cNvPicPr>
            <a:picLocks noChangeAspect="1"/>
          </p:cNvPicPr>
          <p:nvPr/>
        </p:nvPicPr>
        <p:blipFill>
          <a:blip r:embed="rId2" cstate="print"/>
          <a:srcRect t="27025" b="30243"/>
          <a:stretch>
            <a:fillRect/>
          </a:stretch>
        </p:blipFill>
        <p:spPr bwMode="auto">
          <a:xfrm>
            <a:off x="762000" y="2057400"/>
            <a:ext cx="4973638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838200"/>
            <a:ext cx="8686800" cy="2743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sl-SI" altLang="en-US" sz="2400" b="1" smtClean="0"/>
              <a:t>DIAGNOSIS: endoscopic biopsy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l-SI" altLang="en-US" sz="2000" b="1" smtClean="0"/>
              <a:t>DISTAL DUODENUM  (D2) &amp; PROXIMAL JEJUNUM:</a:t>
            </a:r>
          </a:p>
          <a:p>
            <a:pPr eaLnBrk="1" hangingPunct="1">
              <a:lnSpc>
                <a:spcPct val="90000"/>
              </a:lnSpc>
            </a:pPr>
            <a:r>
              <a:rPr lang="sl-SI" altLang="en-US" sz="2000" b="1" u="sng" smtClean="0"/>
              <a:t>increased number of intraepithelial lymphocytes</a:t>
            </a:r>
          </a:p>
          <a:p>
            <a:pPr eaLnBrk="1" hangingPunct="1">
              <a:lnSpc>
                <a:spcPct val="90000"/>
              </a:lnSpc>
            </a:pPr>
            <a:r>
              <a:rPr lang="sl-SI" altLang="en-US" sz="2000" b="1" smtClean="0"/>
              <a:t>partial villi atrophy</a:t>
            </a:r>
          </a:p>
          <a:p>
            <a:pPr eaLnBrk="1" hangingPunct="1">
              <a:lnSpc>
                <a:spcPct val="90000"/>
              </a:lnSpc>
            </a:pPr>
            <a:r>
              <a:rPr lang="sl-SI" altLang="en-US" sz="2000" b="1" smtClean="0"/>
              <a:t>total villi atrophy </a:t>
            </a:r>
          </a:p>
          <a:p>
            <a:pPr eaLnBrk="1" hangingPunct="1">
              <a:lnSpc>
                <a:spcPct val="90000"/>
              </a:lnSpc>
            </a:pPr>
            <a:r>
              <a:rPr lang="sl-SI" altLang="en-US" sz="2000" b="1" smtClean="0"/>
              <a:t>crypt hypertrophy</a:t>
            </a:r>
          </a:p>
          <a:p>
            <a:pPr eaLnBrk="1" hangingPunct="1">
              <a:lnSpc>
                <a:spcPct val="90000"/>
              </a:lnSpc>
            </a:pPr>
            <a:r>
              <a:rPr lang="sl-SI" altLang="en-US" sz="2000" b="1" smtClean="0"/>
              <a:t>lamina propria: </a:t>
            </a:r>
            <a:r>
              <a:rPr lang="sl-SI" altLang="en-US" sz="2000" b="1" smtClean="0">
                <a:latin typeface="Times New Roman" pitchFamily="18" charset="0"/>
                <a:cs typeface="Times New Roman" pitchFamily="18" charset="0"/>
              </a:rPr>
              <a:t>↑plasma cells, lymphocytes, eosinophils</a:t>
            </a:r>
          </a:p>
        </p:txBody>
      </p:sp>
      <p:pic>
        <p:nvPicPr>
          <p:cNvPr id="35843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267200" y="3657600"/>
            <a:ext cx="4038600" cy="30400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066800"/>
          </a:xfrm>
        </p:spPr>
        <p:txBody>
          <a:bodyPr/>
          <a:lstStyle/>
          <a:p>
            <a:pPr eaLnBrk="1" hangingPunct="1"/>
            <a:r>
              <a:rPr lang="sl-SI" altLang="en-US" sz="2800" smtClean="0"/>
              <a:t> Marsh – Oberhuber classification of the small intestinal mucosal lesions in celiac disease</a:t>
            </a:r>
            <a:endParaRPr lang="en-US" altLang="en-US" sz="2800" smtClean="0"/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8534400" cy="4114800"/>
          </a:xfrm>
        </p:spPr>
        <p:txBody>
          <a:bodyPr/>
          <a:lstStyle/>
          <a:p>
            <a:pPr eaLnBrk="1" hangingPunct="1"/>
            <a:r>
              <a:rPr lang="sl-SI" altLang="en-US" sz="2000" smtClean="0"/>
              <a:t>Type 0   = preinfiltrative  IEL &lt;30/100 enterocytes</a:t>
            </a:r>
          </a:p>
          <a:p>
            <a:pPr eaLnBrk="1" hangingPunct="1"/>
            <a:r>
              <a:rPr lang="sl-SI" altLang="en-US" sz="2000" smtClean="0"/>
              <a:t>Type 1   = infiltrative       IEL &gt;30/100 enterocytes</a:t>
            </a:r>
          </a:p>
          <a:p>
            <a:pPr eaLnBrk="1" hangingPunct="1"/>
            <a:r>
              <a:rPr lang="sl-SI" altLang="en-US" sz="2000" smtClean="0"/>
              <a:t>Type 2   = infiltrative hyperplastic + IEL&gt;30/100  +  crypt hyperplasia</a:t>
            </a:r>
          </a:p>
          <a:p>
            <a:pPr eaLnBrk="1" hangingPunct="1"/>
            <a:r>
              <a:rPr lang="sl-SI" altLang="en-US" sz="2000" smtClean="0"/>
              <a:t>Type 3a = villus atrophy: slight                  „                 „</a:t>
            </a:r>
          </a:p>
          <a:p>
            <a:pPr eaLnBrk="1" hangingPunct="1"/>
            <a:r>
              <a:rPr lang="sl-SI" altLang="en-US" sz="2000" smtClean="0"/>
              <a:t>Type 3b = villus atrophy: subtotal              „                 „</a:t>
            </a:r>
          </a:p>
          <a:p>
            <a:pPr eaLnBrk="1" hangingPunct="1"/>
            <a:r>
              <a:rPr lang="sl-SI" altLang="en-US" sz="2000" smtClean="0"/>
              <a:t>Type 3c = villus atrophy: total                    „                 „</a:t>
            </a:r>
            <a:endParaRPr lang="en-US" altLang="en-US" sz="2000" smtClean="0"/>
          </a:p>
        </p:txBody>
      </p:sp>
      <p:pic>
        <p:nvPicPr>
          <p:cNvPr id="36868" name="Picture 7" descr="IEL Tcr x20"/>
          <p:cNvPicPr>
            <a:picLocks noChangeAspect="1" noChangeArrowheads="1"/>
          </p:cNvPicPr>
          <p:nvPr/>
        </p:nvPicPr>
        <p:blipFill>
          <a:blip r:embed="rId2">
            <a:lum contrast="6000"/>
          </a:blip>
          <a:srcRect/>
          <a:stretch>
            <a:fillRect/>
          </a:stretch>
        </p:blipFill>
        <p:spPr bwMode="auto">
          <a:xfrm>
            <a:off x="228600" y="4038600"/>
            <a:ext cx="2001838" cy="265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TextBox 6"/>
          <p:cNvSpPr txBox="1">
            <a:spLocks noChangeArrowheads="1"/>
          </p:cNvSpPr>
          <p:nvPr/>
        </p:nvSpPr>
        <p:spPr bwMode="auto">
          <a:xfrm>
            <a:off x="1257300" y="4038600"/>
            <a:ext cx="914400" cy="369888"/>
          </a:xfrm>
          <a:prstGeom prst="rect">
            <a:avLst/>
          </a:prstGeom>
          <a:solidFill>
            <a:schemeClr val="bg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l-SI" altLang="en-US" sz="1800"/>
              <a:t>Type 1</a:t>
            </a:r>
            <a:endParaRPr lang="en-US" altLang="en-US" sz="1800"/>
          </a:p>
        </p:txBody>
      </p:sp>
      <p:pic>
        <p:nvPicPr>
          <p:cNvPr id="36870" name="Picture 2" descr="Parc"/>
          <p:cNvPicPr>
            <a:picLocks noChangeAspect="1" noChangeArrowheads="1"/>
          </p:cNvPicPr>
          <p:nvPr/>
        </p:nvPicPr>
        <p:blipFill>
          <a:blip r:embed="rId3">
            <a:lum contrast="6000"/>
          </a:blip>
          <a:srcRect t="36063" b="16162"/>
          <a:stretch>
            <a:fillRect/>
          </a:stretch>
        </p:blipFill>
        <p:spPr bwMode="auto">
          <a:xfrm>
            <a:off x="2327275" y="4732338"/>
            <a:ext cx="3082925" cy="197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1" name="TextBox 8"/>
          <p:cNvSpPr txBox="1">
            <a:spLocks noChangeArrowheads="1"/>
          </p:cNvSpPr>
          <p:nvPr/>
        </p:nvSpPr>
        <p:spPr bwMode="auto">
          <a:xfrm>
            <a:off x="2924175" y="4354513"/>
            <a:ext cx="1114425" cy="369887"/>
          </a:xfrm>
          <a:prstGeom prst="rect">
            <a:avLst/>
          </a:prstGeom>
          <a:solidFill>
            <a:schemeClr val="bg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l-SI" altLang="en-US" sz="1800"/>
              <a:t>Type 3b</a:t>
            </a:r>
            <a:endParaRPr lang="en-US" altLang="en-US" sz="1800"/>
          </a:p>
        </p:txBody>
      </p:sp>
      <p:pic>
        <p:nvPicPr>
          <p:cNvPr id="36872" name="Picture 10"/>
          <p:cNvPicPr>
            <a:picLocks noChangeAspect="1"/>
          </p:cNvPicPr>
          <p:nvPr/>
        </p:nvPicPr>
        <p:blipFill>
          <a:blip r:embed="rId4"/>
          <a:srcRect t="22491"/>
          <a:stretch>
            <a:fillRect/>
          </a:stretch>
        </p:blipFill>
        <p:spPr bwMode="auto">
          <a:xfrm>
            <a:off x="5486400" y="4768850"/>
            <a:ext cx="3319463" cy="193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3" name="TextBox 11"/>
          <p:cNvSpPr txBox="1">
            <a:spLocks noChangeArrowheads="1"/>
          </p:cNvSpPr>
          <p:nvPr/>
        </p:nvSpPr>
        <p:spPr bwMode="auto">
          <a:xfrm>
            <a:off x="5638800" y="4343400"/>
            <a:ext cx="1114425" cy="369888"/>
          </a:xfrm>
          <a:prstGeom prst="rect">
            <a:avLst/>
          </a:prstGeom>
          <a:solidFill>
            <a:schemeClr val="bg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l-SI" altLang="en-US" sz="1800"/>
              <a:t>Type 3c</a:t>
            </a:r>
            <a:endParaRPr lang="en-US" altLang="en-US" sz="1800"/>
          </a:p>
        </p:txBody>
      </p:sp>
      <p:sp>
        <p:nvSpPr>
          <p:cNvPr id="36874" name="TextBox 12"/>
          <p:cNvSpPr txBox="1">
            <a:spLocks noChangeArrowheads="1"/>
          </p:cNvSpPr>
          <p:nvPr/>
        </p:nvSpPr>
        <p:spPr bwMode="auto">
          <a:xfrm>
            <a:off x="5105400" y="1295400"/>
            <a:ext cx="3962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l-SI" altLang="en-US" sz="1800"/>
              <a:t>IEL = intraepithelial lymphocytes</a:t>
            </a:r>
            <a:endParaRPr lang="en-US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1981200" y="228600"/>
            <a:ext cx="3735388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sl-SI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CELIAC DISEASE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228600" y="838200"/>
            <a:ext cx="8763000" cy="475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sl-SI" sz="18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DIAGNOSIS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  <a:defRPr/>
            </a:pPr>
            <a:r>
              <a:rPr lang="sl-SI" sz="1800" u="sng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Biopsy</a:t>
            </a:r>
            <a:r>
              <a:rPr lang="sl-SI" sz="18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 (gold standard)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  <a:defRPr/>
            </a:pPr>
            <a:r>
              <a:rPr lang="sl-SI" sz="18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Serology</a:t>
            </a:r>
          </a:p>
          <a:p>
            <a:pPr>
              <a:spcBef>
                <a:spcPct val="50000"/>
              </a:spcBef>
              <a:defRPr/>
            </a:pPr>
            <a:r>
              <a:rPr lang="sl-SI" sz="18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(The biopsy is not necessary: anti transglutaminase &gt;10x cut-off value, EMA +, HLA DQ2/8 +)</a:t>
            </a:r>
          </a:p>
          <a:p>
            <a:pPr>
              <a:defRPr/>
            </a:pPr>
            <a:r>
              <a:rPr lang="sl-SI" sz="18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             </a:t>
            </a:r>
            <a:endParaRPr lang="sl-SI" sz="18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ial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sl-SI" sz="18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Therapy: gluten-free diet</a:t>
            </a:r>
          </a:p>
          <a:p>
            <a:pPr>
              <a:spcBef>
                <a:spcPct val="50000"/>
              </a:spcBef>
              <a:defRPr/>
            </a:pPr>
            <a:r>
              <a:rPr lang="sl-SI" sz="1800" u="sng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Serology:</a:t>
            </a:r>
            <a:r>
              <a:rPr lang="sl-SI" sz="18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monitoring of the gluten-free diet</a:t>
            </a:r>
          </a:p>
          <a:p>
            <a:pPr>
              <a:spcBef>
                <a:spcPct val="50000"/>
              </a:spcBef>
              <a:defRPr/>
            </a:pPr>
            <a:r>
              <a:rPr lang="sl-SI" sz="18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Follow-up practice: repeat serology in 6 months, folow-up endoscopy in 1 – 2.5 yrs</a:t>
            </a:r>
          </a:p>
          <a:p>
            <a:pPr>
              <a:spcBef>
                <a:spcPct val="50000"/>
              </a:spcBef>
              <a:defRPr/>
            </a:pPr>
            <a:endParaRPr lang="sl-SI" sz="18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ial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sl-SI" sz="2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Complications: Lymphoma (T-cell) and carcinoma of the small intestine - if irregular diet or refractory disease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Jejunum-n-5x"/>
          <p:cNvPicPr>
            <a:picLocks noChangeAspect="1" noChangeArrowheads="1"/>
          </p:cNvPicPr>
          <p:nvPr/>
        </p:nvPicPr>
        <p:blipFill>
          <a:blip r:embed="rId2">
            <a:lum bright="12000" contrast="12000"/>
          </a:blip>
          <a:srcRect r="28273" b="12688"/>
          <a:stretch>
            <a:fillRect/>
          </a:stretch>
        </p:blipFill>
        <p:spPr bwMode="auto">
          <a:xfrm>
            <a:off x="685800" y="914400"/>
            <a:ext cx="3392488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6" descr="jejunum-n-10x"/>
          <p:cNvPicPr>
            <a:picLocks noChangeAspect="1" noChangeArrowheads="1"/>
          </p:cNvPicPr>
          <p:nvPr/>
        </p:nvPicPr>
        <p:blipFill>
          <a:blip r:embed="rId3">
            <a:lum bright="6000" contrast="24000"/>
          </a:blip>
          <a:srcRect/>
          <a:stretch>
            <a:fillRect/>
          </a:stretch>
        </p:blipFill>
        <p:spPr bwMode="auto">
          <a:xfrm>
            <a:off x="4419600" y="990600"/>
            <a:ext cx="4062413" cy="547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 Box 7"/>
          <p:cNvSpPr txBox="1">
            <a:spLocks noChangeArrowheads="1"/>
          </p:cNvSpPr>
          <p:nvPr/>
        </p:nvSpPr>
        <p:spPr bwMode="auto">
          <a:xfrm>
            <a:off x="1905000" y="304800"/>
            <a:ext cx="487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2400" b="1"/>
              <a:t>SMALL INTESTINE</a:t>
            </a:r>
            <a:endParaRPr lang="en-US" altLang="en-US" sz="2400" b="1"/>
          </a:p>
        </p:txBody>
      </p:sp>
      <p:sp>
        <p:nvSpPr>
          <p:cNvPr id="10245" name="Text Box 8"/>
          <p:cNvSpPr txBox="1">
            <a:spLocks noChangeArrowheads="1"/>
          </p:cNvSpPr>
          <p:nvPr/>
        </p:nvSpPr>
        <p:spPr bwMode="auto">
          <a:xfrm>
            <a:off x="1143000" y="3200400"/>
            <a:ext cx="1752600" cy="457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2400" b="1">
                <a:solidFill>
                  <a:srgbClr val="000000"/>
                </a:solidFill>
              </a:rPr>
              <a:t>MUCOSA</a:t>
            </a:r>
            <a:endParaRPr lang="en-US" altLang="en-US" sz="2400" b="1">
              <a:solidFill>
                <a:srgbClr val="000000"/>
              </a:solidFill>
            </a:endParaRPr>
          </a:p>
        </p:txBody>
      </p:sp>
      <p:sp>
        <p:nvSpPr>
          <p:cNvPr id="10246" name="Text Box 9"/>
          <p:cNvSpPr txBox="1">
            <a:spLocks noChangeArrowheads="1"/>
          </p:cNvSpPr>
          <p:nvPr/>
        </p:nvSpPr>
        <p:spPr bwMode="auto">
          <a:xfrm>
            <a:off x="1066800" y="5257800"/>
            <a:ext cx="2667000" cy="457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2400" b="1">
                <a:solidFill>
                  <a:srgbClr val="000000"/>
                </a:solidFill>
              </a:rPr>
              <a:t>SUBMUCOSA</a:t>
            </a:r>
            <a:endParaRPr lang="en-US" altLang="en-US" sz="2400" b="1">
              <a:solidFill>
                <a:srgbClr val="000000"/>
              </a:solidFill>
            </a:endParaRPr>
          </a:p>
        </p:txBody>
      </p:sp>
      <p:sp>
        <p:nvSpPr>
          <p:cNvPr id="10247" name="Text Box 11"/>
          <p:cNvSpPr txBox="1">
            <a:spLocks noChangeArrowheads="1"/>
          </p:cNvSpPr>
          <p:nvPr/>
        </p:nvSpPr>
        <p:spPr bwMode="auto">
          <a:xfrm>
            <a:off x="4953000" y="2667000"/>
            <a:ext cx="2819400" cy="457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2400">
                <a:solidFill>
                  <a:srgbClr val="000000"/>
                </a:solidFill>
              </a:rPr>
              <a:t>circular layer</a:t>
            </a:r>
            <a:endParaRPr lang="en-US" altLang="en-US" sz="2400"/>
          </a:p>
        </p:txBody>
      </p:sp>
      <p:sp>
        <p:nvSpPr>
          <p:cNvPr id="10248" name="Text Box 12"/>
          <p:cNvSpPr txBox="1">
            <a:spLocks noChangeArrowheads="1"/>
          </p:cNvSpPr>
          <p:nvPr/>
        </p:nvSpPr>
        <p:spPr bwMode="auto">
          <a:xfrm>
            <a:off x="5334000" y="5791200"/>
            <a:ext cx="3048000" cy="457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2400">
                <a:solidFill>
                  <a:srgbClr val="000000"/>
                </a:solidFill>
              </a:rPr>
              <a:t>longitudinal layer</a:t>
            </a: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10249" name="Text Box 13"/>
          <p:cNvSpPr txBox="1">
            <a:spLocks noChangeArrowheads="1"/>
          </p:cNvSpPr>
          <p:nvPr/>
        </p:nvSpPr>
        <p:spPr bwMode="auto">
          <a:xfrm>
            <a:off x="5029200" y="1143000"/>
            <a:ext cx="2971800" cy="457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2400" b="1">
                <a:solidFill>
                  <a:srgbClr val="000000"/>
                </a:solidFill>
              </a:rPr>
              <a:t>MUSCLE COAT</a:t>
            </a:r>
            <a:endParaRPr lang="en-US" altLang="en-US" sz="24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76200"/>
            <a:ext cx="5486400" cy="838200"/>
          </a:xfrm>
        </p:spPr>
        <p:txBody>
          <a:bodyPr/>
          <a:lstStyle/>
          <a:p>
            <a:pPr eaLnBrk="1" hangingPunct="1"/>
            <a:r>
              <a:rPr lang="sl-SI" altLang="en-US" sz="2800" smtClean="0"/>
              <a:t>ENTERITIS</a:t>
            </a:r>
            <a:endParaRPr lang="en-US" altLang="en-US" sz="2800" smtClean="0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914400"/>
            <a:ext cx="4191000" cy="5715000"/>
          </a:xfrm>
        </p:spPr>
        <p:txBody>
          <a:bodyPr>
            <a:normAutofit lnSpcReduction="10000"/>
          </a:bodyPr>
          <a:lstStyle/>
          <a:p>
            <a:pPr marL="420624" indent="-384048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l-SI" sz="2400" b="1"/>
              <a:t>VIRAL</a:t>
            </a:r>
          </a:p>
          <a:p>
            <a:pPr marL="420624" indent="-384048" eaLnBrk="1" fontAlgn="auto" hangingPunct="1">
              <a:lnSpc>
                <a:spcPct val="90000"/>
              </a:lnSpc>
              <a:spcAft>
                <a:spcPts val="0"/>
              </a:spcAft>
              <a:buFontTx/>
              <a:buChar char="-"/>
              <a:defRPr/>
            </a:pPr>
            <a:r>
              <a:rPr lang="sl-SI" sz="2000"/>
              <a:t>childhood:</a:t>
            </a:r>
          </a:p>
          <a:p>
            <a:pPr marL="420624" indent="-384048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sl-SI" sz="2000" i="1"/>
              <a:t>Adenovirus  </a:t>
            </a:r>
          </a:p>
          <a:p>
            <a:pPr marL="420624" indent="-384048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sl-SI" sz="2000" i="1"/>
              <a:t>	</a:t>
            </a:r>
            <a:r>
              <a:rPr lang="sl-SI" sz="2000"/>
              <a:t>mucosal atrophy  </a:t>
            </a:r>
          </a:p>
          <a:p>
            <a:pPr marL="420624" indent="-384048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sl-SI" sz="2000" i="1"/>
              <a:t>Rotavirus  (Calicivirus, Astrovirus)</a:t>
            </a:r>
          </a:p>
          <a:p>
            <a:pPr marL="420624" indent="-384048" eaLnBrk="1" fontAlgn="auto" hangingPunct="1">
              <a:lnSpc>
                <a:spcPct val="90000"/>
              </a:lnSpc>
              <a:spcAft>
                <a:spcPts val="0"/>
              </a:spcAft>
              <a:buFontTx/>
              <a:buChar char="-"/>
              <a:defRPr/>
            </a:pPr>
            <a:r>
              <a:rPr lang="sl-SI" sz="2000"/>
              <a:t>	infects &amp; destroys mature enterocytes</a:t>
            </a:r>
          </a:p>
          <a:p>
            <a:pPr marL="420624" indent="-384048" eaLnBrk="1" fontAlgn="auto" hangingPunct="1">
              <a:lnSpc>
                <a:spcPct val="90000"/>
              </a:lnSpc>
              <a:spcAft>
                <a:spcPts val="0"/>
              </a:spcAft>
              <a:buFontTx/>
              <a:buChar char="-"/>
              <a:defRPr/>
            </a:pPr>
            <a:r>
              <a:rPr lang="sl-SI" sz="2000"/>
              <a:t>	mucosal atrophy</a:t>
            </a:r>
          </a:p>
          <a:p>
            <a:pPr marL="420624" indent="-384048" eaLnBrk="1" fontAlgn="auto" hangingPunct="1">
              <a:lnSpc>
                <a:spcPct val="90000"/>
              </a:lnSpc>
              <a:spcAft>
                <a:spcPts val="0"/>
              </a:spcAft>
              <a:buFontTx/>
              <a:buChar char="-"/>
              <a:defRPr/>
            </a:pPr>
            <a:r>
              <a:rPr lang="sl-SI" sz="2000"/>
              <a:t>	&gt; lymphocytes in propria </a:t>
            </a:r>
          </a:p>
          <a:p>
            <a:pPr marL="420624" indent="-384048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sl-SI" sz="2000"/>
              <a:t>			</a:t>
            </a:r>
            <a:r>
              <a:rPr lang="sl-SI" sz="2000">
                <a:latin typeface="Times New Roman" pitchFamily="18" charset="0"/>
                <a:cs typeface="Arial" charset="0"/>
              </a:rPr>
              <a:t>↓</a:t>
            </a:r>
          </a:p>
          <a:p>
            <a:pPr marL="420624" indent="-384048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sl-SI" sz="2000">
                <a:cs typeface="Arial" charset="0"/>
              </a:rPr>
              <a:t> diarrhea, mala</a:t>
            </a:r>
            <a:r>
              <a:rPr lang="en-US" sz="2000">
                <a:cs typeface="Arial" charset="0"/>
              </a:rPr>
              <a:t>b</a:t>
            </a:r>
            <a:r>
              <a:rPr lang="sl-SI" sz="2000">
                <a:cs typeface="Arial" charset="0"/>
              </a:rPr>
              <a:t>sorption</a:t>
            </a:r>
          </a:p>
          <a:p>
            <a:pPr marL="420624" indent="-384048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sl-SI" sz="2000"/>
              <a:t>Dg: immunohistochemistry, electron microscopy</a:t>
            </a:r>
          </a:p>
          <a:p>
            <a:pPr marL="420624" indent="-384048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sl-SI" sz="2000"/>
              <a:t>                  .......</a:t>
            </a:r>
          </a:p>
          <a:p>
            <a:pPr marL="420624" indent="-384048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sl-SI" sz="2000" i="1"/>
              <a:t>CMV</a:t>
            </a:r>
            <a:r>
              <a:rPr lang="sl-SI" sz="2000"/>
              <a:t> </a:t>
            </a:r>
            <a:r>
              <a:rPr lang="sl-SI" sz="2000">
                <a:cs typeface="Arial" charset="0"/>
              </a:rPr>
              <a:t>→</a:t>
            </a:r>
            <a:r>
              <a:rPr lang="sl-SI" sz="2000"/>
              <a:t> CMV vasculitis </a:t>
            </a:r>
            <a:r>
              <a:rPr lang="sl-SI" sz="2000">
                <a:cs typeface="Arial" charset="0"/>
              </a:rPr>
              <a:t>→ </a:t>
            </a:r>
            <a:r>
              <a:rPr lang="sl-SI" sz="2000"/>
              <a:t>thrombosis, hemorrhage, inflammation </a:t>
            </a:r>
            <a:r>
              <a:rPr lang="sl-SI" sz="2000">
                <a:cs typeface="Arial" charset="0"/>
              </a:rPr>
              <a:t>→ </a:t>
            </a:r>
            <a:r>
              <a:rPr lang="sl-SI" sz="2000"/>
              <a:t>erosions &amp; ulcers</a:t>
            </a:r>
          </a:p>
        </p:txBody>
      </p:sp>
      <p:pic>
        <p:nvPicPr>
          <p:cNvPr id="38916" name="Picture 4" descr="Enteritis acuta 20 dana dijarej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267200" y="1943100"/>
            <a:ext cx="4800600" cy="3614738"/>
          </a:xfrm>
          <a:noFill/>
        </p:spPr>
      </p:pic>
      <p:sp>
        <p:nvSpPr>
          <p:cNvPr id="69638" name="Text Box 6"/>
          <p:cNvSpPr txBox="1">
            <a:spLocks noChangeArrowheads="1"/>
          </p:cNvSpPr>
          <p:nvPr/>
        </p:nvSpPr>
        <p:spPr bwMode="auto">
          <a:xfrm>
            <a:off x="4267200" y="5715000"/>
            <a:ext cx="457200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sl-SI" sz="18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Nonspecific cellular inflammatory infiltrate in the mucosal lamina propria</a:t>
            </a:r>
            <a:endParaRPr lang="en-US" sz="1800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l-SI" altLang="en-US" sz="2800" smtClean="0"/>
              <a:t>ENTERITIS</a:t>
            </a:r>
            <a:endParaRPr lang="en-US" altLang="en-US" sz="2800" smtClean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81200"/>
            <a:ext cx="3505200" cy="4114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sl-SI" altLang="en-US" sz="2400" b="1" smtClean="0"/>
              <a:t>BACTERIAL</a:t>
            </a:r>
          </a:p>
          <a:p>
            <a:pPr eaLnBrk="1" hangingPunct="1">
              <a:buFont typeface="Wingdings" pitchFamily="2" charset="2"/>
              <a:buNone/>
            </a:pPr>
            <a:r>
              <a:rPr lang="sl-SI" altLang="en-US" sz="2800" smtClean="0"/>
              <a:t>	</a:t>
            </a:r>
            <a:r>
              <a:rPr lang="sl-SI" altLang="en-US" sz="2400" smtClean="0"/>
              <a:t>enteroinvasive </a:t>
            </a:r>
            <a:r>
              <a:rPr lang="sl-SI" altLang="en-US" sz="2400" i="1" smtClean="0"/>
              <a:t>E.coli</a:t>
            </a:r>
          </a:p>
          <a:p>
            <a:pPr eaLnBrk="1" hangingPunct="1">
              <a:buFont typeface="Wingdings" pitchFamily="2" charset="2"/>
              <a:buNone/>
            </a:pPr>
            <a:r>
              <a:rPr lang="sl-SI" altLang="en-US" sz="2400" smtClean="0"/>
              <a:t>	</a:t>
            </a:r>
            <a:r>
              <a:rPr lang="sl-SI" altLang="en-US" sz="2400" i="1" smtClean="0"/>
              <a:t>Shigella</a:t>
            </a:r>
            <a:r>
              <a:rPr lang="sl-SI" altLang="en-US" sz="2400" smtClean="0"/>
              <a:t> species</a:t>
            </a:r>
          </a:p>
          <a:p>
            <a:pPr eaLnBrk="1" hangingPunct="1">
              <a:buFont typeface="Wingdings" pitchFamily="2" charset="2"/>
              <a:buNone/>
            </a:pPr>
            <a:r>
              <a:rPr lang="sl-SI" altLang="en-US" sz="2400" smtClean="0"/>
              <a:t>	</a:t>
            </a:r>
            <a:r>
              <a:rPr lang="sl-SI" altLang="en-US" sz="2400" i="1" smtClean="0"/>
              <a:t>Salmonellae </a:t>
            </a:r>
            <a:r>
              <a:rPr lang="sl-SI" altLang="en-US" sz="2400" smtClean="0"/>
              <a:t>species</a:t>
            </a:r>
          </a:p>
          <a:p>
            <a:pPr eaLnBrk="1" hangingPunct="1">
              <a:buFont typeface="Wingdings" pitchFamily="2" charset="2"/>
              <a:buNone/>
            </a:pPr>
            <a:r>
              <a:rPr lang="sl-SI" altLang="en-US" sz="2400" smtClean="0"/>
              <a:t>	</a:t>
            </a:r>
            <a:r>
              <a:rPr lang="sl-SI" altLang="en-US" sz="2400" i="1" smtClean="0"/>
              <a:t>Campilobacter jejuni</a:t>
            </a:r>
          </a:p>
          <a:p>
            <a:pPr eaLnBrk="1" hangingPunct="1">
              <a:buFont typeface="Wingdings" pitchFamily="2" charset="2"/>
              <a:buNone/>
            </a:pPr>
            <a:r>
              <a:rPr lang="sl-SI" altLang="en-US" sz="2400" i="1" smtClean="0"/>
              <a:t>	Vibrio cholerae</a:t>
            </a:r>
          </a:p>
          <a:p>
            <a:pPr eaLnBrk="1" hangingPunct="1">
              <a:buFont typeface="Wingdings" pitchFamily="2" charset="2"/>
              <a:buNone/>
            </a:pPr>
            <a:endParaRPr lang="sl-SI" altLang="en-US" sz="2400" smtClean="0"/>
          </a:p>
          <a:p>
            <a:pPr eaLnBrk="1" hangingPunct="1">
              <a:buFont typeface="Wingdings" pitchFamily="2" charset="2"/>
              <a:buNone/>
            </a:pPr>
            <a:endParaRPr lang="en-US" altLang="en-US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4" descr="Lamblija-40x"/>
          <p:cNvPicPr>
            <a:picLocks noChangeAspect="1" noChangeArrowheads="1"/>
          </p:cNvPicPr>
          <p:nvPr/>
        </p:nvPicPr>
        <p:blipFill>
          <a:blip r:embed="rId2">
            <a:lum contrast="12000"/>
          </a:blip>
          <a:srcRect l="32323"/>
          <a:stretch>
            <a:fillRect/>
          </a:stretch>
        </p:blipFill>
        <p:spPr bwMode="auto">
          <a:xfrm>
            <a:off x="3962400" y="950913"/>
            <a:ext cx="5105400" cy="560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65" name="Rectangle 5"/>
          <p:cNvSpPr>
            <a:spLocks noChangeArrowheads="1"/>
          </p:cNvSpPr>
          <p:nvPr/>
        </p:nvSpPr>
        <p:spPr bwMode="auto">
          <a:xfrm>
            <a:off x="304800" y="228600"/>
            <a:ext cx="36576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sl-SI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ENTERITIS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143366" name="Rectangle 6"/>
          <p:cNvSpPr>
            <a:spLocks noChangeArrowheads="1"/>
          </p:cNvSpPr>
          <p:nvPr/>
        </p:nvSpPr>
        <p:spPr bwMode="auto">
          <a:xfrm>
            <a:off x="228600" y="1219200"/>
            <a:ext cx="3886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sl-SI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GIARDIASIS 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sl-SI" sz="2400" b="1" i="1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Giardia lamblia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/>
            </a:pPr>
            <a:r>
              <a:rPr lang="sl-SI" sz="2400" i="1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intestinal protozoan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/>
            </a:pPr>
            <a:r>
              <a:rPr lang="sl-SI" sz="2400" i="1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contaminated food &amp; water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/>
            </a:pPr>
            <a:r>
              <a:rPr lang="sl-SI" sz="24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colonization  over the enterocytes without invasion </a:t>
            </a:r>
            <a:r>
              <a:rPr lang="el-GR" sz="2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↓</a:t>
            </a:r>
            <a:endParaRPr lang="el-GR" sz="24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ial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/>
            </a:pPr>
            <a:r>
              <a:rPr lang="sl-SI" sz="24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malabsorption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/>
            </a:pPr>
            <a:r>
              <a:rPr lang="sl-SI" sz="24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histology: </a:t>
            </a:r>
            <a:r>
              <a:rPr lang="sl-SI" sz="24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sym typeface="Symbol" pitchFamily="18" charset="2"/>
              </a:rPr>
              <a:t>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371600"/>
          </a:xfrm>
        </p:spPr>
        <p:txBody>
          <a:bodyPr/>
          <a:lstStyle/>
          <a:p>
            <a:pPr eaLnBrk="1" hangingPunct="1"/>
            <a:r>
              <a:rPr lang="sl-SI" altLang="en-US" sz="2800" smtClean="0"/>
              <a:t>CROHN DISEASE</a:t>
            </a:r>
            <a:endParaRPr lang="en-US" altLang="en-US" sz="280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295400"/>
            <a:ext cx="8534400" cy="5181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sl-SI" altLang="en-US" sz="2000"/>
              <a:t>chronic systemic progressive inflammatory disease with predominant gastrointestinal involvement: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l-SI" altLang="en-US" sz="2000"/>
              <a:t>	</a:t>
            </a:r>
            <a:r>
              <a:rPr lang="sl-SI" altLang="en-US" sz="2000" b="1"/>
              <a:t>small bowel </a:t>
            </a:r>
            <a:r>
              <a:rPr lang="sl-SI" altLang="en-US" sz="2000"/>
              <a:t>(terminal ileum: “ileitis terminalis”)</a:t>
            </a:r>
            <a:endParaRPr lang="sl-SI" altLang="en-US" sz="2000" b="1"/>
          </a:p>
          <a:p>
            <a:pPr eaLnBrk="1" hangingPunct="1">
              <a:lnSpc>
                <a:spcPct val="90000"/>
              </a:lnSpc>
              <a:defRPr/>
            </a:pPr>
            <a:r>
              <a:rPr lang="sl-SI" altLang="en-US" sz="2000"/>
              <a:t>	large bowell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l-SI" altLang="en-US" sz="2000"/>
              <a:t>	duodenum	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l-SI" altLang="en-US" sz="2000"/>
              <a:t>	stomach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l-SI" altLang="en-US" sz="2000"/>
              <a:t>	esophagus</a:t>
            </a:r>
          </a:p>
          <a:p>
            <a:pPr marL="36512" indent="0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sl-SI" altLang="en-US" sz="2000"/>
              <a:t>+ extraintestinal complications of immune origin:</a:t>
            </a:r>
          </a:p>
          <a:p>
            <a:pPr marL="36512" indent="0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sl-SI" altLang="en-US" sz="2400"/>
              <a:t>		- </a:t>
            </a:r>
            <a:r>
              <a:rPr lang="sl-SI" altLang="en-US" sz="1800"/>
              <a:t>uveitis</a:t>
            </a:r>
          </a:p>
          <a:p>
            <a:pPr marL="36512" indent="0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sl-SI" altLang="en-US" sz="1800"/>
              <a:t>		- sarcoileitis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sl-SI" altLang="en-US" sz="1800"/>
              <a:t>			- migratory polyarthritis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sl-SI" altLang="en-US" sz="1800"/>
              <a:t>			- erythema nodosum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sl-SI" altLang="en-US" sz="1800"/>
              <a:t>			- bile dust inflammatory dosorders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sl-SI" altLang="en-US" sz="2000"/>
              <a:t>Etiology: ?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sl-SI" altLang="en-US" sz="2000"/>
              <a:t>age: 2. &amp; 3. decade</a:t>
            </a:r>
            <a:endParaRPr lang="en-US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/>
          <a:lstStyle/>
          <a:p>
            <a:pPr eaLnBrk="1" hangingPunct="1"/>
            <a:r>
              <a:rPr lang="sl-SI" altLang="en-US" sz="2800" smtClean="0"/>
              <a:t>CROHN DISEASE</a:t>
            </a:r>
            <a:endParaRPr lang="en-US" altLang="en-US" sz="2800" smtClean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143000"/>
            <a:ext cx="4648200" cy="55626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sl-SI" altLang="en-US" sz="2000" smtClean="0"/>
              <a:t>Grossly:  “skip” lesions: alternation of the affected and unaffected segments</a:t>
            </a:r>
          </a:p>
          <a:p>
            <a:pPr eaLnBrk="1" hangingPunct="1">
              <a:buFont typeface="Wingdings" pitchFamily="2" charset="2"/>
              <a:buNone/>
            </a:pPr>
            <a:r>
              <a:rPr lang="sl-SI" altLang="en-US" sz="2000" smtClean="0"/>
              <a:t>Affected segment – bowel wall thickening with luminal stenosis leading to intestinal obstruction</a:t>
            </a:r>
          </a:p>
          <a:p>
            <a:pPr eaLnBrk="1" hangingPunct="1">
              <a:buFont typeface="Wingdings" pitchFamily="2" charset="2"/>
              <a:buNone/>
            </a:pPr>
            <a:r>
              <a:rPr lang="sl-SI" altLang="en-US" sz="2000" smtClean="0"/>
              <a:t>Relapses</a:t>
            </a:r>
          </a:p>
          <a:p>
            <a:pPr eaLnBrk="1" hangingPunct="1">
              <a:buFont typeface="Wingdings" pitchFamily="2" charset="2"/>
              <a:buNone/>
            </a:pPr>
            <a:r>
              <a:rPr lang="sl-SI" altLang="en-US" sz="2000" smtClean="0"/>
              <a:t>20% patients: continuosly active disease</a:t>
            </a:r>
          </a:p>
          <a:p>
            <a:pPr eaLnBrk="1" hangingPunct="1">
              <a:buFont typeface="Wingdings" pitchFamily="2" charset="2"/>
              <a:buNone/>
            </a:pPr>
            <a:endParaRPr lang="sl-SI" altLang="en-US" sz="2000" smtClean="0"/>
          </a:p>
          <a:p>
            <a:pPr eaLnBrk="1" hangingPunct="1">
              <a:buFont typeface="Wingdings" pitchFamily="2" charset="2"/>
              <a:buNone/>
            </a:pPr>
            <a:endParaRPr lang="en-US" altLang="en-US" sz="2000" smtClean="0"/>
          </a:p>
        </p:txBody>
      </p:sp>
      <p:pic>
        <p:nvPicPr>
          <p:cNvPr id="43012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 l="17108" t="3181" r="11128" b="10063"/>
          <a:stretch>
            <a:fillRect/>
          </a:stretch>
        </p:blipFill>
        <p:spPr>
          <a:xfrm>
            <a:off x="4876800" y="1114425"/>
            <a:ext cx="4030663" cy="32480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P1010030"/>
          <p:cNvPicPr>
            <a:picLocks noChangeAspect="1" noChangeArrowheads="1"/>
          </p:cNvPicPr>
          <p:nvPr/>
        </p:nvPicPr>
        <p:blipFill>
          <a:blip r:embed="rId2">
            <a:lum contrast="6000"/>
          </a:blip>
          <a:srcRect l="25555" t="17476" b="8737"/>
          <a:stretch>
            <a:fillRect/>
          </a:stretch>
        </p:blipFill>
        <p:spPr bwMode="auto">
          <a:xfrm>
            <a:off x="4114800" y="600075"/>
            <a:ext cx="4537075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6435" name="Text Box 3"/>
          <p:cNvSpPr txBox="1">
            <a:spLocks noChangeArrowheads="1"/>
          </p:cNvSpPr>
          <p:nvPr/>
        </p:nvSpPr>
        <p:spPr bwMode="auto">
          <a:xfrm>
            <a:off x="228600" y="609600"/>
            <a:ext cx="26924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sl-SI" sz="24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CROHN disease</a:t>
            </a:r>
            <a:endParaRPr lang="en-US" sz="2400" b="1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46436" name="Text Box 4"/>
          <p:cNvSpPr txBox="1">
            <a:spLocks noChangeArrowheads="1"/>
          </p:cNvSpPr>
          <p:nvPr/>
        </p:nvSpPr>
        <p:spPr bwMode="auto">
          <a:xfrm>
            <a:off x="228600" y="1219200"/>
            <a:ext cx="2667000" cy="301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sl-SI" sz="2000" b="1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Gross appearance</a:t>
            </a:r>
          </a:p>
          <a:p>
            <a:pPr>
              <a:spcBef>
                <a:spcPct val="50000"/>
              </a:spcBef>
              <a:defRPr/>
            </a:pPr>
            <a:r>
              <a:rPr lang="sl-SI" sz="20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cobblestone appearance of the mucosa due to serpentine linear ulcers</a:t>
            </a:r>
          </a:p>
          <a:p>
            <a:pPr>
              <a:spcBef>
                <a:spcPct val="50000"/>
              </a:spcBef>
              <a:defRPr/>
            </a:pPr>
            <a:r>
              <a:rPr lang="sl-SI" sz="20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and </a:t>
            </a:r>
          </a:p>
          <a:p>
            <a:pPr>
              <a:spcBef>
                <a:spcPct val="50000"/>
              </a:spcBef>
              <a:defRPr/>
            </a:pPr>
            <a:r>
              <a:rPr lang="sl-SI" sz="20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submucosal edema</a:t>
            </a:r>
            <a:endParaRPr lang="en-US" sz="2000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381000"/>
          </a:xfrm>
        </p:spPr>
        <p:txBody>
          <a:bodyPr/>
          <a:lstStyle/>
          <a:p>
            <a:pPr eaLnBrk="1" hangingPunct="1"/>
            <a:r>
              <a:rPr lang="sl-SI" altLang="en-US" sz="2400" b="1" smtClean="0"/>
              <a:t>CROHN DISEASE</a:t>
            </a:r>
            <a:endParaRPr lang="en-US" altLang="en-US" sz="2400" b="1" smtClean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838200"/>
            <a:ext cx="4724400" cy="25146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sl-SI" altLang="en-US" sz="2000" b="1" smtClean="0"/>
              <a:t>HISTOLOGY:</a:t>
            </a:r>
          </a:p>
          <a:p>
            <a:pPr eaLnBrk="1" hangingPunct="1">
              <a:buFont typeface="Wingdings" pitchFamily="2" charset="2"/>
              <a:buNone/>
            </a:pPr>
            <a:r>
              <a:rPr lang="sl-SI" altLang="en-US" sz="2000" smtClean="0"/>
              <a:t>1. transmural chronic inflammation &amp; sclerosis</a:t>
            </a:r>
          </a:p>
          <a:p>
            <a:pPr eaLnBrk="1" hangingPunct="1">
              <a:buFont typeface="Wingdings" pitchFamily="2" charset="2"/>
              <a:buNone/>
            </a:pPr>
            <a:r>
              <a:rPr lang="sl-SI" altLang="en-US" sz="2000" smtClean="0"/>
              <a:t>2. SARCOID-LIKE (noncaseating) GRANULOMAS (40% - 60%)</a:t>
            </a:r>
          </a:p>
          <a:p>
            <a:pPr eaLnBrk="1" hangingPunct="1">
              <a:buFont typeface="Wingdings" pitchFamily="2" charset="2"/>
              <a:buNone/>
            </a:pPr>
            <a:r>
              <a:rPr lang="sl-SI" altLang="en-US" sz="2000" smtClean="0"/>
              <a:t>3. fissuring ulcers = narrow, linear ulcerations </a:t>
            </a:r>
            <a:r>
              <a:rPr lang="sl-SI" altLang="en-US" sz="2000" smtClean="0">
                <a:cs typeface="Arial" charset="0"/>
              </a:rPr>
              <a:t>→ fistula → abscessus → adhesions</a:t>
            </a:r>
          </a:p>
        </p:txBody>
      </p:sp>
      <p:pic>
        <p:nvPicPr>
          <p:cNvPr id="45060" name="Content Placeholder 2"/>
          <p:cNvPicPr>
            <a:picLocks noGrp="1" noChangeAspect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029200" y="762000"/>
            <a:ext cx="4038600" cy="3040063"/>
          </a:xfrm>
        </p:spPr>
      </p:pic>
      <p:pic>
        <p:nvPicPr>
          <p:cNvPr id="45061" name="Picture 6" descr="Kron-granum-limf sud-20x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lum bright="-6000" contrast="18000"/>
          </a:blip>
          <a:srcRect/>
          <a:stretch>
            <a:fillRect/>
          </a:stretch>
        </p:blipFill>
        <p:spPr>
          <a:xfrm>
            <a:off x="5286375" y="4114800"/>
            <a:ext cx="2762250" cy="1981200"/>
          </a:xfrm>
          <a:noFill/>
        </p:spPr>
      </p:pic>
      <p:pic>
        <p:nvPicPr>
          <p:cNvPr id="45062" name="Picture 8" descr="kron-fisura-5x-5"/>
          <p:cNvPicPr>
            <a:picLocks noChangeAspect="1" noChangeArrowheads="1"/>
          </p:cNvPicPr>
          <p:nvPr/>
        </p:nvPicPr>
        <p:blipFill>
          <a:blip r:embed="rId4">
            <a:lum contrast="12000"/>
          </a:blip>
          <a:srcRect b="1132"/>
          <a:stretch>
            <a:fillRect/>
          </a:stretch>
        </p:blipFill>
        <p:spPr bwMode="auto">
          <a:xfrm>
            <a:off x="2162175" y="3582988"/>
            <a:ext cx="2286000" cy="304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3" name="Text Box 10"/>
          <p:cNvSpPr txBox="1">
            <a:spLocks noChangeArrowheads="1"/>
          </p:cNvSpPr>
          <p:nvPr/>
        </p:nvSpPr>
        <p:spPr bwMode="auto">
          <a:xfrm>
            <a:off x="5029200" y="228600"/>
            <a:ext cx="457200" cy="51911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>
                <a:solidFill>
                  <a:schemeClr val="bg2"/>
                </a:solidFill>
              </a:rPr>
              <a:t>1</a:t>
            </a:r>
            <a:endParaRPr lang="en-US" altLang="en-US">
              <a:solidFill>
                <a:schemeClr val="bg2"/>
              </a:solidFill>
            </a:endParaRPr>
          </a:p>
        </p:txBody>
      </p:sp>
      <p:sp>
        <p:nvSpPr>
          <p:cNvPr id="45064" name="Text Box 11"/>
          <p:cNvSpPr txBox="1">
            <a:spLocks noChangeArrowheads="1"/>
          </p:cNvSpPr>
          <p:nvPr/>
        </p:nvSpPr>
        <p:spPr bwMode="auto">
          <a:xfrm>
            <a:off x="2847975" y="4665663"/>
            <a:ext cx="457200" cy="519112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>
                <a:solidFill>
                  <a:schemeClr val="bg2"/>
                </a:solidFill>
              </a:rPr>
              <a:t>3</a:t>
            </a:r>
            <a:endParaRPr lang="en-US" altLang="en-US">
              <a:solidFill>
                <a:schemeClr val="bg2"/>
              </a:solidFill>
            </a:endParaRPr>
          </a:p>
        </p:txBody>
      </p:sp>
      <p:sp>
        <p:nvSpPr>
          <p:cNvPr id="45065" name="Text Box 12"/>
          <p:cNvSpPr txBox="1">
            <a:spLocks noChangeArrowheads="1"/>
          </p:cNvSpPr>
          <p:nvPr/>
        </p:nvSpPr>
        <p:spPr bwMode="auto">
          <a:xfrm>
            <a:off x="5029200" y="4191000"/>
            <a:ext cx="457200" cy="51911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>
                <a:solidFill>
                  <a:schemeClr val="bg2"/>
                </a:solidFill>
              </a:rPr>
              <a:t>2</a:t>
            </a:r>
            <a:endParaRPr lang="en-US" altLang="en-US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6" descr="Kron-apsces-10x"/>
          <p:cNvPicPr>
            <a:picLocks noChangeAspect="1" noChangeArrowheads="1"/>
          </p:cNvPicPr>
          <p:nvPr/>
        </p:nvPicPr>
        <p:blipFill>
          <a:blip r:embed="rId2">
            <a:lum bright="12000" contrast="24000"/>
          </a:blip>
          <a:srcRect b="1450"/>
          <a:stretch>
            <a:fillRect/>
          </a:stretch>
        </p:blipFill>
        <p:spPr bwMode="auto">
          <a:xfrm>
            <a:off x="609600" y="1371600"/>
            <a:ext cx="3903663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8" name="Text Box 8"/>
          <p:cNvSpPr txBox="1">
            <a:spLocks noChangeArrowheads="1"/>
          </p:cNvSpPr>
          <p:nvPr/>
        </p:nvSpPr>
        <p:spPr bwMode="auto">
          <a:xfrm>
            <a:off x="609600" y="381000"/>
            <a:ext cx="8153400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sl-SI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CROHN DISEASE</a:t>
            </a:r>
          </a:p>
          <a:p>
            <a:pPr>
              <a:spcBef>
                <a:spcPct val="50000"/>
              </a:spcBef>
              <a:defRPr/>
            </a:pPr>
            <a:r>
              <a:rPr lang="sl-SI" sz="2400" b="1">
                <a:latin typeface="Tahoma" panose="020B0604030504040204" pitchFamily="34" charset="0"/>
              </a:rPr>
              <a:t>abscessus  in the serosa         adhesion in the serosa</a:t>
            </a:r>
            <a:endParaRPr lang="en-US" sz="2400" b="1">
              <a:latin typeface="Tahoma" panose="020B0604030504040204" pitchFamily="34" charset="0"/>
            </a:endParaRPr>
          </a:p>
        </p:txBody>
      </p:sp>
      <p:pic>
        <p:nvPicPr>
          <p:cNvPr id="46084" name="Picture 9" descr="athezija"/>
          <p:cNvPicPr>
            <a:picLocks noChangeAspect="1" noChangeArrowheads="1"/>
          </p:cNvPicPr>
          <p:nvPr/>
        </p:nvPicPr>
        <p:blipFill>
          <a:blip r:embed="rId3">
            <a:lum contrast="12000"/>
          </a:blip>
          <a:srcRect b="1450"/>
          <a:stretch>
            <a:fillRect/>
          </a:stretch>
        </p:blipFill>
        <p:spPr bwMode="auto">
          <a:xfrm>
            <a:off x="4800600" y="1371600"/>
            <a:ext cx="394335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pPr eaLnBrk="1" hangingPunct="1"/>
            <a:r>
              <a:rPr lang="sl-SI" altLang="en-US" sz="3200" smtClean="0"/>
              <a:t>CROHN DISEASE</a:t>
            </a:r>
            <a:endParaRPr lang="en-US" altLang="en-US" sz="3200" smtClean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990600"/>
            <a:ext cx="4422775" cy="5638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sl-SI" altLang="en-US" sz="2400"/>
              <a:t>SYMPTOMS: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l-SI" altLang="en-US" sz="2400"/>
              <a:t>recurrent diarrhea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l-SI" altLang="en-US" sz="2400"/>
              <a:t>malabsorption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l-SI" altLang="en-US" sz="2400"/>
              <a:t>protein-losing enteropathy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l-SI" altLang="en-US" sz="2400"/>
              <a:t>obstructive ileus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l-SI" altLang="en-US" sz="2400"/>
              <a:t>extraintestinal manifestations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l-SI" altLang="en-US" sz="2400"/>
              <a:t>fever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l-SI" altLang="en-US" sz="2400"/>
              <a:t>crampy abdominal pain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l-SI" altLang="en-US" sz="2400"/>
              <a:t>melena</a:t>
            </a:r>
          </a:p>
          <a:p>
            <a:pPr marL="36512" indent="0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endParaRPr lang="sl-SI" altLang="en-US" sz="240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sl-SI" altLang="en-US" sz="240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sl-SI" altLang="en-US" sz="2400"/>
          </a:p>
        </p:txBody>
      </p:sp>
      <p:pic>
        <p:nvPicPr>
          <p:cNvPr id="47108" name="Picture 4" descr="Crohn colitisped20x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contrast="6000"/>
          </a:blip>
          <a:srcRect/>
          <a:stretch>
            <a:fillRect/>
          </a:stretch>
        </p:blipFill>
        <p:spPr>
          <a:xfrm>
            <a:off x="4879975" y="847725"/>
            <a:ext cx="4035425" cy="3038475"/>
          </a:xfrm>
          <a:noFill/>
        </p:spPr>
      </p:pic>
      <p:sp>
        <p:nvSpPr>
          <p:cNvPr id="82950" name="Rectangle 6"/>
          <p:cNvSpPr>
            <a:spLocks noChangeArrowheads="1"/>
          </p:cNvSpPr>
          <p:nvPr/>
        </p:nvSpPr>
        <p:spPr bwMode="auto">
          <a:xfrm>
            <a:off x="4899025" y="144463"/>
            <a:ext cx="2479675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sl-SI" sz="18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endoscopic biopsy:</a:t>
            </a:r>
            <a:br>
              <a:rPr lang="sl-SI" sz="18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</a:br>
            <a:r>
              <a:rPr lang="sl-SI" sz="18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sarcoid-like granuloma</a:t>
            </a:r>
            <a:endParaRPr lang="en-US" sz="1800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762000" y="877888"/>
            <a:ext cx="8229600" cy="377825"/>
          </a:xfrm>
        </p:spPr>
        <p:txBody>
          <a:bodyPr/>
          <a:lstStyle/>
          <a:p>
            <a:pPr eaLnBrk="1" hangingPunct="1"/>
            <a:r>
              <a:rPr lang="sl-SI" altLang="en-US" sz="2800" smtClean="0"/>
              <a:t>TUMOURS OF THE SMALL INTESTINE</a:t>
            </a:r>
            <a:endParaRPr lang="en-US" altLang="en-US" sz="2800" smtClean="0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828800"/>
            <a:ext cx="8153400" cy="4648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sl-SI" altLang="en-US" sz="280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sl-SI" altLang="en-US" sz="280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l-SI" altLang="en-US" sz="2800" smtClean="0"/>
              <a:t>3% - 6% all GI tumors</a:t>
            </a:r>
            <a:endParaRPr lang="sl-SI" altLang="en-US" sz="2800" i="1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sl-SI" altLang="en-US" sz="2800" i="1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sl-SI" altLang="en-US" sz="2400" i="1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sl-SI" altLang="en-US" sz="2400" i="1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l-SI" altLang="en-US" sz="2400" i="1" smtClean="0"/>
              <a:t>Malignant tumours of the small bowel account for only 1% of all malignant tumorus of GI tract!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685800"/>
          </a:xfrm>
        </p:spPr>
        <p:txBody>
          <a:bodyPr/>
          <a:lstStyle/>
          <a:p>
            <a:pPr eaLnBrk="1" hangingPunct="1"/>
            <a:r>
              <a:rPr lang="sl-SI" altLang="en-US" sz="3200" smtClean="0"/>
              <a:t>SMALL INTESTINE</a:t>
            </a:r>
            <a:endParaRPr lang="en-US" altLang="en-US" sz="3200" smtClean="0"/>
          </a:p>
        </p:txBody>
      </p:sp>
      <p:pic>
        <p:nvPicPr>
          <p:cNvPr id="11267" name="Picture 4" descr="Ileum-norm-5x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lum contrast="12000"/>
          </a:blip>
          <a:srcRect l="10196" b="25000"/>
          <a:stretch>
            <a:fillRect/>
          </a:stretch>
        </p:blipFill>
        <p:spPr>
          <a:xfrm>
            <a:off x="5486400" y="1524000"/>
            <a:ext cx="3054350" cy="4114800"/>
          </a:xfrm>
          <a:noFill/>
        </p:spPr>
      </p:pic>
      <p:pic>
        <p:nvPicPr>
          <p:cNvPr id="11268" name="Picture 6" descr="TCr norm ph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lum contrast="18000"/>
          </a:blip>
          <a:srcRect l="7143" r="7143"/>
          <a:stretch>
            <a:fillRect/>
          </a:stretch>
        </p:blipFill>
        <p:spPr>
          <a:xfrm>
            <a:off x="457200" y="1447800"/>
            <a:ext cx="3016250" cy="1981200"/>
          </a:xfrm>
          <a:noFill/>
        </p:spPr>
      </p:pic>
      <p:pic>
        <p:nvPicPr>
          <p:cNvPr id="11269" name="Picture 13" descr="Jejunum-n-5x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lum contrast="30000"/>
          </a:blip>
          <a:srcRect l="32436" t="47766" r="55293" b="43538"/>
          <a:stretch>
            <a:fillRect/>
          </a:stretch>
        </p:blipFill>
        <p:spPr>
          <a:xfrm>
            <a:off x="3733800" y="1447800"/>
            <a:ext cx="1470025" cy="1981200"/>
          </a:xfrm>
          <a:noFill/>
        </p:spPr>
      </p:pic>
      <p:sp>
        <p:nvSpPr>
          <p:cNvPr id="11270" name="Text Box 8"/>
          <p:cNvSpPr txBox="1">
            <a:spLocks noChangeArrowheads="1"/>
          </p:cNvSpPr>
          <p:nvPr/>
        </p:nvSpPr>
        <p:spPr bwMode="auto">
          <a:xfrm>
            <a:off x="762000" y="838200"/>
            <a:ext cx="236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2400"/>
              <a:t>jejunum</a:t>
            </a:r>
            <a:endParaRPr lang="en-US" altLang="en-US" sz="2400"/>
          </a:p>
        </p:txBody>
      </p:sp>
      <p:sp>
        <p:nvSpPr>
          <p:cNvPr id="11271" name="Text Box 9"/>
          <p:cNvSpPr txBox="1">
            <a:spLocks noChangeArrowheads="1"/>
          </p:cNvSpPr>
          <p:nvPr/>
        </p:nvSpPr>
        <p:spPr bwMode="auto">
          <a:xfrm>
            <a:off x="5927725" y="838200"/>
            <a:ext cx="9096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l-SI" altLang="en-US" sz="2400"/>
              <a:t>ileum</a:t>
            </a:r>
            <a:endParaRPr lang="en-US" altLang="en-US" sz="2400"/>
          </a:p>
        </p:txBody>
      </p:sp>
      <p:sp>
        <p:nvSpPr>
          <p:cNvPr id="11272" name="Text Box 15"/>
          <p:cNvSpPr txBox="1">
            <a:spLocks noChangeArrowheads="1"/>
          </p:cNvSpPr>
          <p:nvPr/>
        </p:nvSpPr>
        <p:spPr bwMode="auto">
          <a:xfrm>
            <a:off x="3505200" y="914400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 sz="2400"/>
              <a:t>Paneth cells</a:t>
            </a:r>
            <a:endParaRPr lang="en-US" altLang="en-US" sz="2400"/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457200" y="4114800"/>
            <a:ext cx="4572000" cy="157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sl-SI" sz="24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villus/crypt</a:t>
            </a:r>
          </a:p>
          <a:p>
            <a:pPr>
              <a:spcBef>
                <a:spcPct val="50000"/>
              </a:spcBef>
              <a:defRPr/>
            </a:pPr>
            <a:r>
              <a:rPr lang="sl-SI" sz="24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adults:      3-5 : 1</a:t>
            </a:r>
          </a:p>
          <a:p>
            <a:pPr>
              <a:spcBef>
                <a:spcPct val="50000"/>
              </a:spcBef>
              <a:defRPr/>
            </a:pPr>
            <a:r>
              <a:rPr lang="sl-SI" sz="24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children:      2  : 1</a:t>
            </a:r>
            <a:endParaRPr lang="en-US" sz="2400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196850"/>
            <a:ext cx="8458200" cy="641350"/>
          </a:xfrm>
        </p:spPr>
        <p:txBody>
          <a:bodyPr/>
          <a:lstStyle/>
          <a:p>
            <a:pPr eaLnBrk="1" hangingPunct="1"/>
            <a:r>
              <a:rPr lang="sl-SI" altLang="en-US" sz="2800" smtClean="0"/>
              <a:t>TUMOURS OF THE SMALL INTESTINE   (</a:t>
            </a:r>
            <a:r>
              <a:rPr lang="sl-SI" altLang="en-US" sz="2000" smtClean="0"/>
              <a:t>WHO 2010)</a:t>
            </a:r>
            <a:endParaRPr lang="en-US" altLang="en-US" sz="2000" smtClean="0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914400"/>
            <a:ext cx="8458200" cy="5410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l-SI" altLang="en-US" sz="2000" b="1" smtClean="0"/>
              <a:t>EPITHELIAL TUMOURS                     MESENCHYMAL TUMOURS     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l-SI" altLang="en-US" sz="2000" i="1" u="sng" smtClean="0"/>
              <a:t>Premalignant lesions</a:t>
            </a:r>
            <a:r>
              <a:rPr lang="sl-SI" altLang="en-US" sz="2000" smtClean="0"/>
              <a:t>                             Gastrointestinal stromal tumour </a:t>
            </a:r>
            <a:endParaRPr lang="sl-SI" altLang="en-US" sz="2000" b="1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l-SI" altLang="en-US" sz="2000" smtClean="0"/>
              <a:t>	Adenoma                                        Leiomyoma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l-SI" altLang="en-US" sz="2000" smtClean="0"/>
              <a:t>	Dysplasia                                        Lipoma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l-SI" altLang="en-US" sz="2000" i="1" u="sng" smtClean="0"/>
              <a:t>HAMARTOMAS </a:t>
            </a:r>
            <a:r>
              <a:rPr lang="sl-SI" altLang="en-US" sz="2000" i="1" smtClean="0"/>
              <a:t>                                  </a:t>
            </a:r>
            <a:r>
              <a:rPr lang="sl-SI" altLang="en-US" sz="2000" smtClean="0"/>
              <a:t>Angiosarcoma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l-SI" altLang="en-US" sz="2000" smtClean="0"/>
              <a:t>    	Juvenile polyp                                 Leiomyosarcoma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l-SI" altLang="en-US" sz="2000" smtClean="0"/>
              <a:t>	Peutz-Jeghers polyp                       Kaposi sarcoma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l-SI" altLang="en-US" sz="2000" i="1" u="sng" smtClean="0"/>
              <a:t>CARCINOMA </a:t>
            </a:r>
            <a:r>
              <a:rPr lang="sl-SI" altLang="en-US" sz="2000" i="1" smtClean="0"/>
              <a:t>                                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l-SI" altLang="en-US" sz="2000" i="1" smtClean="0"/>
              <a:t>	</a:t>
            </a:r>
            <a:r>
              <a:rPr lang="sl-SI" altLang="en-US" sz="2000" smtClean="0"/>
              <a:t>Adenocarcinoma                             </a:t>
            </a:r>
            <a:r>
              <a:rPr lang="sl-SI" altLang="en-US" sz="2000" b="1" smtClean="0"/>
              <a:t>LYMPHOMAS</a:t>
            </a:r>
            <a:endParaRPr lang="sl-SI" altLang="en-US" sz="2000" u="sng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l-SI" altLang="en-US" sz="2000" smtClean="0"/>
              <a:t>		mucinous adenocarcinoma 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l-SI" altLang="en-US" sz="2000" smtClean="0"/>
              <a:t>		signet ring cell carcinoma        </a:t>
            </a:r>
            <a:r>
              <a:rPr lang="sl-SI" altLang="en-US" sz="2000" b="1" smtClean="0"/>
              <a:t>SECONDARY TUMOURS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l-SI" altLang="en-US" sz="2000" smtClean="0"/>
              <a:t>	Adenosquamous carcinoma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l-SI" altLang="en-US" sz="2000" smtClean="0"/>
              <a:t>	Medullary carcinoma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l-SI" altLang="en-US" sz="2000" smtClean="0"/>
              <a:t>	Squamous carcinoma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l-SI" altLang="en-US" sz="2000" smtClean="0"/>
              <a:t>	Undifferentiated carcinoma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l-SI" altLang="en-US" sz="2000" i="1" u="sng" smtClean="0"/>
              <a:t>NEUROENDOCRINE NEOPLASMS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5" descr="Peutz Jegher PolipMA"/>
          <p:cNvPicPr>
            <a:picLocks noChangeAspect="1" noChangeArrowheads="1"/>
          </p:cNvPicPr>
          <p:nvPr/>
        </p:nvPicPr>
        <p:blipFill>
          <a:blip r:embed="rId2" cstate="print">
            <a:lum contrast="12000"/>
          </a:blip>
          <a:srcRect l="6729" t="6284" r="5182"/>
          <a:stretch>
            <a:fillRect/>
          </a:stretch>
        </p:blipFill>
        <p:spPr bwMode="auto">
          <a:xfrm>
            <a:off x="6248400" y="885825"/>
            <a:ext cx="2667000" cy="227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8" name="Text Box 6"/>
          <p:cNvSpPr txBox="1">
            <a:spLocks noChangeArrowheads="1"/>
          </p:cNvSpPr>
          <p:nvPr/>
        </p:nvSpPr>
        <p:spPr bwMode="auto">
          <a:xfrm>
            <a:off x="409575" y="193675"/>
            <a:ext cx="6248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sl-SI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PEUTZ-JEGHERS  POLYP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90119" name="Text Box 7"/>
          <p:cNvSpPr txBox="1">
            <a:spLocks noChangeArrowheads="1"/>
          </p:cNvSpPr>
          <p:nvPr/>
        </p:nvSpPr>
        <p:spPr bwMode="auto">
          <a:xfrm>
            <a:off x="266700" y="1122363"/>
            <a:ext cx="3581400" cy="2554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sl-SI" sz="20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Hamartomatous polyp</a:t>
            </a:r>
          </a:p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sl-SI" sz="20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Hamartomatoma of the lamina muscularis mucosae       </a:t>
            </a:r>
          </a:p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sl-SI" sz="20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size </a:t>
            </a:r>
            <a:r>
              <a:rPr lang="en-US" sz="20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~</a:t>
            </a:r>
            <a:r>
              <a:rPr lang="sl-SI" sz="20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 3 cm</a:t>
            </a:r>
          </a:p>
          <a:p>
            <a:pPr>
              <a:spcBef>
                <a:spcPct val="50000"/>
              </a:spcBef>
              <a:defRPr/>
            </a:pPr>
            <a:r>
              <a:rPr lang="sl-SI" sz="2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→</a:t>
            </a:r>
            <a:r>
              <a:rPr lang="sl-SI" sz="20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 intussusception</a:t>
            </a:r>
          </a:p>
          <a:p>
            <a:pPr>
              <a:spcBef>
                <a:spcPct val="50000"/>
              </a:spcBef>
              <a:defRPr/>
            </a:pPr>
            <a:endParaRPr lang="sl-SI" sz="2000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90120" name="Text Box 8"/>
          <p:cNvSpPr txBox="1">
            <a:spLocks noChangeArrowheads="1"/>
          </p:cNvSpPr>
          <p:nvPr/>
        </p:nvSpPr>
        <p:spPr bwMode="auto">
          <a:xfrm>
            <a:off x="152400" y="3570288"/>
            <a:ext cx="5029200" cy="175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sl-SI" sz="24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HISTOLOGY:</a:t>
            </a:r>
          </a:p>
          <a:p>
            <a:pPr>
              <a:spcBef>
                <a:spcPct val="50000"/>
              </a:spcBef>
              <a:defRPr/>
            </a:pPr>
            <a:r>
              <a:rPr lang="sl-SI" sz="24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Branching of the lamina muscularis mucosae which is lined with  hyperplastic intestinal epithelium</a:t>
            </a:r>
          </a:p>
        </p:txBody>
      </p:sp>
      <p:pic>
        <p:nvPicPr>
          <p:cNvPr id="50182" name="Picture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48288" y="3276600"/>
            <a:ext cx="3643312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524000"/>
            <a:ext cx="4267200" cy="4876800"/>
          </a:xfrm>
        </p:spPr>
        <p:txBody>
          <a:bodyPr/>
          <a:lstStyle/>
          <a:p>
            <a:pPr marL="36512" indent="0" eaLnBrk="1" hangingPunct="1">
              <a:lnSpc>
                <a:spcPct val="80000"/>
              </a:lnSpc>
              <a:buFont typeface="Wingdings 2" pitchFamily="18" charset="2"/>
              <a:buNone/>
              <a:defRPr/>
            </a:pPr>
            <a:r>
              <a:rPr lang="sl-SI" altLang="en-US" sz="2400"/>
              <a:t>&gt;2-3 polyps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sl-SI" altLang="en-US" sz="2400"/>
              <a:t>Autosomal-dominant syndrome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sl-SI" altLang="en-US" sz="2400"/>
              <a:t>Small intestine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sl-SI" altLang="en-US" sz="2400"/>
              <a:t>Colon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sl-SI" altLang="en-US" sz="2400"/>
              <a:t>Stomach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sl-SI" altLang="en-US" sz="2400"/>
              <a:t>Mutation of the gene </a:t>
            </a:r>
            <a:r>
              <a:rPr lang="sl-SI" altLang="en-US" sz="2400" i="1"/>
              <a:t>LKB1/STK11</a:t>
            </a:r>
            <a:r>
              <a:rPr lang="sl-SI" altLang="en-US" sz="2400"/>
              <a:t>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sl-SI" altLang="en-US" sz="2400"/>
              <a:t>(tumor supressor gene)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sl-SI" altLang="en-US" sz="2400"/>
              <a:t>    (50 – 60%)</a:t>
            </a:r>
          </a:p>
          <a:p>
            <a:pPr eaLnBrk="1" hangingPunct="1">
              <a:lnSpc>
                <a:spcPct val="80000"/>
              </a:lnSpc>
              <a:defRPr/>
            </a:pPr>
            <a:endParaRPr lang="sl-SI" altLang="en-US" sz="2400"/>
          </a:p>
          <a:p>
            <a:pPr eaLnBrk="1" hangingPunct="1">
              <a:lnSpc>
                <a:spcPct val="80000"/>
              </a:lnSpc>
              <a:defRPr/>
            </a:pPr>
            <a:r>
              <a:rPr lang="sl-SI" altLang="en-US" sz="2400"/>
              <a:t>dysplasia </a:t>
            </a:r>
            <a:r>
              <a:rPr lang="sl-SI" altLang="en-US" sz="2400">
                <a:cs typeface="Arial" panose="020B0604020202020204" pitchFamily="34" charset="0"/>
              </a:rPr>
              <a:t>→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sl-SI" altLang="en-US" sz="2400" b="1"/>
              <a:t>GIT carcinoma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sl-SI" altLang="en-US" sz="2400" b="1"/>
              <a:t>extra GIT carcinomas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sl-SI" altLang="en-US" sz="2400"/>
          </a:p>
        </p:txBody>
      </p:sp>
      <p:pic>
        <p:nvPicPr>
          <p:cNvPr id="51203" name="Picture 4" descr="P1010037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bright="12000" contrast="18000"/>
          </a:blip>
          <a:srcRect/>
          <a:stretch>
            <a:fillRect/>
          </a:stretch>
        </p:blipFill>
        <p:spPr>
          <a:xfrm>
            <a:off x="4648200" y="2133600"/>
            <a:ext cx="4038600" cy="3810000"/>
          </a:xfrm>
          <a:noFill/>
        </p:spPr>
      </p:pic>
      <p:sp>
        <p:nvSpPr>
          <p:cNvPr id="167941" name="Text Box 5"/>
          <p:cNvSpPr txBox="1">
            <a:spLocks noChangeArrowheads="1"/>
          </p:cNvSpPr>
          <p:nvPr/>
        </p:nvSpPr>
        <p:spPr bwMode="auto">
          <a:xfrm>
            <a:off x="508000" y="381000"/>
            <a:ext cx="703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cs typeface="Tahoma" pitchFamily="34" charset="0"/>
              </a:rPr>
              <a:t>PEUT</a:t>
            </a:r>
            <a:r>
              <a:rPr lang="sl-SI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cs typeface="Tahoma" pitchFamily="34" charset="0"/>
              </a:rPr>
              <a:t>Z-JEGHERS POLYPOSIS</a:t>
            </a:r>
            <a:endParaRPr lang="en-US" sz="2400" b="1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52400" y="228600"/>
            <a:ext cx="2895600" cy="762000"/>
          </a:xfrm>
        </p:spPr>
        <p:txBody>
          <a:bodyPr/>
          <a:lstStyle/>
          <a:p>
            <a:pPr eaLnBrk="1" hangingPunct="1"/>
            <a:r>
              <a:rPr lang="sl-SI" altLang="en-US" sz="2800" smtClean="0"/>
              <a:t>ADENOMA</a:t>
            </a:r>
            <a:endParaRPr lang="en-US" altLang="en-US" sz="2800" smtClean="0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1143000"/>
            <a:ext cx="5257800" cy="1676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sl-SI" altLang="en-US" sz="2000" smtClean="0"/>
              <a:t>1. duodenum (of the papilla of Vater)</a:t>
            </a:r>
          </a:p>
          <a:p>
            <a:pPr eaLnBrk="1" hangingPunct="1">
              <a:lnSpc>
                <a:spcPct val="90000"/>
              </a:lnSpc>
            </a:pPr>
            <a:r>
              <a:rPr lang="sl-SI" altLang="en-US" sz="2000" smtClean="0"/>
              <a:t>2. ileum</a:t>
            </a:r>
          </a:p>
          <a:p>
            <a:pPr eaLnBrk="1" hangingPunct="1">
              <a:lnSpc>
                <a:spcPct val="90000"/>
              </a:lnSpc>
            </a:pPr>
            <a:r>
              <a:rPr lang="sl-SI" altLang="en-US" sz="2000" smtClean="0"/>
              <a:t>Multiple: in Familial adenomatous polyposis (FAP)</a:t>
            </a:r>
          </a:p>
        </p:txBody>
      </p:sp>
      <p:pic>
        <p:nvPicPr>
          <p:cNvPr id="52228" name="Picture 7" descr="CA VA MA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 l="10538" r="10428" b="7076"/>
          <a:stretch>
            <a:fillRect/>
          </a:stretch>
        </p:blipFill>
        <p:spPr>
          <a:xfrm>
            <a:off x="5562600" y="304800"/>
            <a:ext cx="3194050" cy="5791200"/>
          </a:xfrm>
          <a:noFill/>
        </p:spPr>
      </p:pic>
      <p:pic>
        <p:nvPicPr>
          <p:cNvPr id="52229" name="Picture 12" descr="Duodenum-adenom-20x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1066800" y="3579813"/>
            <a:ext cx="3429000" cy="25463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914400"/>
          </a:xfrm>
        </p:spPr>
        <p:txBody>
          <a:bodyPr/>
          <a:lstStyle/>
          <a:p>
            <a:pPr eaLnBrk="1" hangingPunct="1"/>
            <a:r>
              <a:rPr lang="sl-SI" altLang="en-US" sz="2800" smtClean="0"/>
              <a:t>ADENOCARCINOMA</a:t>
            </a:r>
            <a:endParaRPr lang="en-US" altLang="en-US" sz="2800" smtClean="0"/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524000"/>
            <a:ext cx="8229600" cy="44196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sl-SI" altLang="en-US" sz="2800" smtClean="0"/>
              <a:t>Exceptional in small bowel</a:t>
            </a:r>
          </a:p>
          <a:p>
            <a:pPr eaLnBrk="1" hangingPunct="1">
              <a:buFont typeface="Wingdings" pitchFamily="2" charset="2"/>
              <a:buNone/>
            </a:pPr>
            <a:r>
              <a:rPr lang="sl-SI" altLang="en-US" sz="2800" i="1" smtClean="0"/>
              <a:t>Usual site</a:t>
            </a:r>
            <a:r>
              <a:rPr lang="sl-SI" altLang="en-US" sz="2800" smtClean="0"/>
              <a:t>: duodenum</a:t>
            </a:r>
          </a:p>
          <a:p>
            <a:pPr eaLnBrk="1" hangingPunct="1">
              <a:buFont typeface="Wingdings" pitchFamily="2" charset="2"/>
              <a:buNone/>
            </a:pPr>
            <a:endParaRPr lang="sl-SI" altLang="en-US" sz="2800" smtClean="0"/>
          </a:p>
          <a:p>
            <a:pPr eaLnBrk="1" hangingPunct="1">
              <a:buFont typeface="Wingdings" pitchFamily="2" charset="2"/>
              <a:buNone/>
            </a:pPr>
            <a:r>
              <a:rPr lang="sl-SI" altLang="en-US" sz="2800" smtClean="0"/>
              <a:t>Risk factors:</a:t>
            </a:r>
          </a:p>
          <a:p>
            <a:pPr eaLnBrk="1" hangingPunct="1"/>
            <a:r>
              <a:rPr lang="sl-SI" altLang="en-US" sz="2800" smtClean="0"/>
              <a:t>Crohn disease</a:t>
            </a:r>
          </a:p>
          <a:p>
            <a:pPr eaLnBrk="1" hangingPunct="1"/>
            <a:r>
              <a:rPr lang="sl-SI" altLang="en-US" sz="2800" smtClean="0"/>
              <a:t>Celiac disease</a:t>
            </a:r>
          </a:p>
          <a:p>
            <a:pPr eaLnBrk="1" hangingPunct="1"/>
            <a:r>
              <a:rPr lang="sl-SI" altLang="en-US" sz="2800" smtClean="0"/>
              <a:t>Peutz-Jeghers polyposis syndrome</a:t>
            </a:r>
          </a:p>
          <a:p>
            <a:pPr eaLnBrk="1" hangingPunct="1"/>
            <a:r>
              <a:rPr lang="sl-SI" altLang="en-US" sz="2800" smtClean="0"/>
              <a:t>Familial adenomatous polyposis (FAP)</a:t>
            </a:r>
            <a:endParaRPr lang="en-US" altLang="en-US" sz="2800" smtClean="0"/>
          </a:p>
        </p:txBody>
      </p:sp>
      <p:pic>
        <p:nvPicPr>
          <p:cNvPr id="53252" name="Picture 4" descr="TCr Ca MA"/>
          <p:cNvPicPr>
            <a:picLocks noChangeAspect="1" noChangeArrowheads="1"/>
          </p:cNvPicPr>
          <p:nvPr/>
        </p:nvPicPr>
        <p:blipFill>
          <a:blip r:embed="rId2"/>
          <a:srcRect l="7518"/>
          <a:stretch>
            <a:fillRect/>
          </a:stretch>
        </p:blipFill>
        <p:spPr bwMode="auto">
          <a:xfrm>
            <a:off x="6324600" y="762000"/>
            <a:ext cx="1828800" cy="316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69888" y="1219200"/>
            <a:ext cx="5486400" cy="4953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sl-SI" altLang="en-US" sz="2000" b="1" u="sng" smtClean="0">
                <a:latin typeface="Tahoma" charset="0"/>
              </a:rPr>
              <a:t>Periampullary carcinoma </a:t>
            </a:r>
            <a:r>
              <a:rPr lang="sl-SI" altLang="en-US" sz="2000" b="1" smtClean="0">
                <a:latin typeface="Tahoma" charset="0"/>
              </a:rPr>
              <a:t>(WHO 2010) </a:t>
            </a:r>
            <a:r>
              <a:rPr lang="sl-SI" altLang="en-US" sz="2000" smtClean="0">
                <a:latin typeface="Tahoma" charset="0"/>
              </a:rPr>
              <a:t>encompasses the following carcinomas:</a:t>
            </a:r>
            <a:endParaRPr lang="sl-SI" altLang="en-US" sz="2000" b="1" smtClean="0">
              <a:latin typeface="Tahoma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sl-SI" altLang="en-US" sz="2000" b="1" smtClean="0">
                <a:latin typeface="Tahoma" charset="0"/>
              </a:rPr>
              <a:t>	</a:t>
            </a:r>
            <a:r>
              <a:rPr lang="sl-SI" altLang="en-US" sz="2000" smtClean="0">
                <a:latin typeface="Tahoma" charset="0"/>
              </a:rPr>
              <a:t>1. carcinoma of the papilla of Vater</a:t>
            </a:r>
          </a:p>
          <a:p>
            <a:pPr eaLnBrk="1" hangingPunct="1">
              <a:buFont typeface="Wingdings" pitchFamily="2" charset="2"/>
              <a:buNone/>
            </a:pPr>
            <a:r>
              <a:rPr lang="sl-SI" altLang="en-US" sz="2000" smtClean="0">
                <a:latin typeface="Tahoma" charset="0"/>
              </a:rPr>
              <a:t>	2. carcinoma of the ampulla of Vater</a:t>
            </a:r>
          </a:p>
          <a:p>
            <a:pPr eaLnBrk="1" hangingPunct="1">
              <a:buFont typeface="Wingdings" pitchFamily="2" charset="2"/>
              <a:buNone/>
            </a:pPr>
            <a:r>
              <a:rPr lang="sl-SI" altLang="en-US" sz="2000" smtClean="0">
                <a:latin typeface="Tahoma" charset="0"/>
              </a:rPr>
              <a:t>	3. distal choledochus</a:t>
            </a:r>
          </a:p>
          <a:p>
            <a:pPr eaLnBrk="1" hangingPunct="1">
              <a:buFont typeface="Wingdings" pitchFamily="2" charset="2"/>
              <a:buNone/>
            </a:pPr>
            <a:r>
              <a:rPr lang="sl-SI" altLang="en-US" sz="2000" smtClean="0">
                <a:latin typeface="Tahoma" charset="0"/>
              </a:rPr>
              <a:t>	4. distal main pancreatic duct</a:t>
            </a:r>
          </a:p>
          <a:p>
            <a:pPr eaLnBrk="1" hangingPunct="1">
              <a:buFont typeface="Wingdings" pitchFamily="2" charset="2"/>
              <a:buNone/>
            </a:pPr>
            <a:endParaRPr lang="sl-SI" altLang="en-US" sz="2000" smtClean="0">
              <a:latin typeface="Tahoma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sl-SI" altLang="en-US" sz="2000" smtClean="0">
              <a:latin typeface="Tahoma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sl-SI" altLang="en-US" sz="2000" smtClean="0">
                <a:latin typeface="Tahoma" charset="0"/>
              </a:rPr>
              <a:t>		</a:t>
            </a:r>
          </a:p>
          <a:p>
            <a:pPr eaLnBrk="1" hangingPunct="1">
              <a:buFont typeface="Wingdings" pitchFamily="2" charset="2"/>
              <a:buNone/>
            </a:pPr>
            <a:endParaRPr lang="sl-SI" altLang="en-US" sz="2000" smtClean="0">
              <a:latin typeface="Tahoma" charset="0"/>
            </a:endParaRPr>
          </a:p>
        </p:txBody>
      </p:sp>
      <p:pic>
        <p:nvPicPr>
          <p:cNvPr id="54275" name="Picture 4" descr="Ca VA rani 3 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bright="-6000" contrast="48000"/>
          </a:blip>
          <a:srcRect/>
          <a:stretch>
            <a:fillRect/>
          </a:stretch>
        </p:blipFill>
        <p:spPr>
          <a:xfrm>
            <a:off x="5695950" y="1143000"/>
            <a:ext cx="3117850" cy="2138363"/>
          </a:xfrm>
          <a:noFill/>
        </p:spPr>
      </p:pic>
      <p:pic>
        <p:nvPicPr>
          <p:cNvPr id="54276" name="Picture 4" descr="Shema VA za ac pank"/>
          <p:cNvPicPr>
            <a:picLocks noChangeAspect="1" noChangeArrowheads="1"/>
          </p:cNvPicPr>
          <p:nvPr/>
        </p:nvPicPr>
        <p:blipFill>
          <a:blip r:embed="rId3">
            <a:lum bright="6000" contrast="6000"/>
          </a:blip>
          <a:srcRect l="19695" t="28458" r="25085" b="2"/>
          <a:stretch>
            <a:fillRect/>
          </a:stretch>
        </p:blipFill>
        <p:spPr bwMode="auto">
          <a:xfrm>
            <a:off x="533400" y="4038600"/>
            <a:ext cx="3276600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4277" name="Picture 6" descr="VA zucni mulj u ac pankOVO"/>
          <p:cNvPicPr>
            <a:picLocks noChangeAspect="1" noChangeArrowheads="1"/>
          </p:cNvPicPr>
          <p:nvPr/>
        </p:nvPicPr>
        <p:blipFill>
          <a:blip r:embed="rId4">
            <a:lum contrast="6000"/>
          </a:blip>
          <a:srcRect l="17586" t="11971" r="2414"/>
          <a:stretch>
            <a:fillRect/>
          </a:stretch>
        </p:blipFill>
        <p:spPr bwMode="auto">
          <a:xfrm>
            <a:off x="5715000" y="4454525"/>
            <a:ext cx="2836863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4278" name="TextBox 6"/>
          <p:cNvSpPr txBox="1">
            <a:spLocks noChangeArrowheads="1"/>
          </p:cNvSpPr>
          <p:nvPr/>
        </p:nvSpPr>
        <p:spPr bwMode="auto">
          <a:xfrm>
            <a:off x="4591050" y="4794250"/>
            <a:ext cx="11239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l-SI" altLang="en-US" sz="1800">
                <a:latin typeface="Arial" charset="0"/>
              </a:rPr>
              <a:t>Papilla of Vater</a:t>
            </a:r>
            <a:endParaRPr lang="en-US" altLang="en-US" sz="1800">
              <a:latin typeface="Arial" charset="0"/>
            </a:endParaRPr>
          </a:p>
        </p:txBody>
      </p:sp>
      <p:sp>
        <p:nvSpPr>
          <p:cNvPr id="54279" name="TextBox 2"/>
          <p:cNvSpPr txBox="1">
            <a:spLocks noChangeArrowheads="1"/>
          </p:cNvSpPr>
          <p:nvPr/>
        </p:nvSpPr>
        <p:spPr bwMode="auto">
          <a:xfrm>
            <a:off x="4391025" y="3576638"/>
            <a:ext cx="44418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l-SI" altLang="en-US" sz="1800">
                <a:latin typeface="Arial" charset="0"/>
              </a:rPr>
              <a:t>Ampulla of Vater: common duct in the duodenal submucosa for choldeochus and main pancreatic duct</a:t>
            </a:r>
            <a:endParaRPr lang="en-US" altLang="en-US" sz="1800">
              <a:latin typeface="Arial" charset="0"/>
            </a:endParaRPr>
          </a:p>
        </p:txBody>
      </p:sp>
      <p:cxnSp>
        <p:nvCxnSpPr>
          <p:cNvPr id="54280" name="Straight Arrow Connector 2"/>
          <p:cNvCxnSpPr>
            <a:cxnSpLocks noChangeShapeType="1"/>
            <a:stCxn id="54278" idx="3"/>
          </p:cNvCxnSpPr>
          <p:nvPr/>
        </p:nvCxnSpPr>
        <p:spPr bwMode="auto">
          <a:xfrm flipV="1">
            <a:off x="5715000" y="5076825"/>
            <a:ext cx="406400" cy="41275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/>
            <a:tailEnd type="arrow" w="med" len="med"/>
          </a:ln>
          <a:effectLst/>
        </p:spPr>
      </p:cxnSp>
      <p:sp>
        <p:nvSpPr>
          <p:cNvPr id="54281" name="TextBox 1"/>
          <p:cNvSpPr txBox="1">
            <a:spLocks noChangeArrowheads="1"/>
          </p:cNvSpPr>
          <p:nvPr/>
        </p:nvSpPr>
        <p:spPr bwMode="auto">
          <a:xfrm>
            <a:off x="2514600" y="5118100"/>
            <a:ext cx="250825" cy="3683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l-SI" altLang="en-US" sz="1800">
                <a:latin typeface="Arial" charset="0"/>
              </a:rPr>
              <a:t>1</a:t>
            </a:r>
            <a:endParaRPr lang="en-US" altLang="en-US" sz="1800">
              <a:latin typeface="Arial" charset="0"/>
            </a:endParaRPr>
          </a:p>
        </p:txBody>
      </p:sp>
      <p:sp>
        <p:nvSpPr>
          <p:cNvPr id="54282" name="TextBox 12"/>
          <p:cNvSpPr txBox="1">
            <a:spLocks noChangeArrowheads="1"/>
          </p:cNvSpPr>
          <p:nvPr/>
        </p:nvSpPr>
        <p:spPr bwMode="auto">
          <a:xfrm>
            <a:off x="2286000" y="5497513"/>
            <a:ext cx="252413" cy="369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l-SI" altLang="en-US" sz="1800">
                <a:latin typeface="Arial" charset="0"/>
              </a:rPr>
              <a:t>2</a:t>
            </a:r>
            <a:endParaRPr lang="en-US" altLang="en-US" sz="1800">
              <a:latin typeface="Arial" charset="0"/>
            </a:endParaRPr>
          </a:p>
        </p:txBody>
      </p:sp>
      <p:sp>
        <p:nvSpPr>
          <p:cNvPr id="54283" name="TextBox 13"/>
          <p:cNvSpPr txBox="1">
            <a:spLocks noChangeArrowheads="1"/>
          </p:cNvSpPr>
          <p:nvPr/>
        </p:nvSpPr>
        <p:spPr bwMode="auto">
          <a:xfrm>
            <a:off x="1905000" y="4964113"/>
            <a:ext cx="252413" cy="369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l-SI" altLang="en-US" sz="1800">
                <a:latin typeface="Arial" charset="0"/>
              </a:rPr>
              <a:t>3</a:t>
            </a:r>
            <a:endParaRPr lang="en-US" altLang="en-US" sz="1800">
              <a:latin typeface="Arial" charset="0"/>
            </a:endParaRPr>
          </a:p>
        </p:txBody>
      </p:sp>
      <p:sp>
        <p:nvSpPr>
          <p:cNvPr id="54284" name="Rectangle 3"/>
          <p:cNvSpPr>
            <a:spLocks noChangeArrowheads="1"/>
          </p:cNvSpPr>
          <p:nvPr/>
        </p:nvSpPr>
        <p:spPr bwMode="auto">
          <a:xfrm>
            <a:off x="1371600" y="5341938"/>
            <a:ext cx="311150" cy="3683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l-SI" altLang="en-US" sz="1800"/>
              <a:t>4</a:t>
            </a:r>
            <a:endParaRPr lang="en-US" altLang="en-US" sz="1800"/>
          </a:p>
        </p:txBody>
      </p:sp>
      <p:sp>
        <p:nvSpPr>
          <p:cNvPr id="54285" name="Title 1"/>
          <p:cNvSpPr>
            <a:spLocks noGrp="1"/>
          </p:cNvSpPr>
          <p:nvPr>
            <p:ph type="title"/>
          </p:nvPr>
        </p:nvSpPr>
        <p:spPr>
          <a:xfrm>
            <a:off x="417513" y="304800"/>
            <a:ext cx="8229600" cy="838200"/>
          </a:xfrm>
        </p:spPr>
        <p:txBody>
          <a:bodyPr/>
          <a:lstStyle/>
          <a:p>
            <a:r>
              <a:rPr lang="sl-SI" altLang="en-US" sz="2400" smtClean="0"/>
              <a:t>SMALL BOWEL ADENOCARCINOMA</a:t>
            </a:r>
            <a:endParaRPr lang="en-US" altLang="en-US" sz="2400" smtClean="0"/>
          </a:p>
        </p:txBody>
      </p:sp>
      <p:sp>
        <p:nvSpPr>
          <p:cNvPr id="54286" name="TextBox 1"/>
          <p:cNvSpPr txBox="1">
            <a:spLocks noChangeArrowheads="1"/>
          </p:cNvSpPr>
          <p:nvPr/>
        </p:nvSpPr>
        <p:spPr bwMode="auto">
          <a:xfrm>
            <a:off x="6526213" y="5214938"/>
            <a:ext cx="9413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l-SI" altLang="en-US" sz="1200"/>
              <a:t>Ampulla</a:t>
            </a:r>
            <a:endParaRPr lang="en-US" altLang="en-US" sz="1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609600"/>
          </a:xfrm>
        </p:spPr>
        <p:txBody>
          <a:bodyPr/>
          <a:lstStyle/>
          <a:p>
            <a:pPr eaLnBrk="1" hangingPunct="1"/>
            <a:r>
              <a:rPr lang="sl-SI" altLang="en-US" sz="2800" smtClean="0"/>
              <a:t>LYMPHOMAS</a:t>
            </a:r>
            <a:endParaRPr lang="en-US" altLang="en-US" sz="2800" smtClean="0"/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752600"/>
            <a:ext cx="4191000" cy="3581400"/>
          </a:xfrm>
        </p:spPr>
        <p:txBody>
          <a:bodyPr/>
          <a:lstStyle/>
          <a:p>
            <a:pPr eaLnBrk="1" hangingPunct="1"/>
            <a:r>
              <a:rPr lang="sl-SI" altLang="en-US" sz="2400" smtClean="0"/>
              <a:t>85% - 90% all malignant tumors of the small bowel</a:t>
            </a:r>
          </a:p>
          <a:p>
            <a:pPr eaLnBrk="1" hangingPunct="1"/>
            <a:r>
              <a:rPr lang="sl-SI" altLang="en-US" sz="2400" smtClean="0"/>
              <a:t>childhood: the most common GIT malignant tumors</a:t>
            </a:r>
          </a:p>
          <a:p>
            <a:pPr eaLnBrk="1" hangingPunct="1"/>
            <a:r>
              <a:rPr lang="sl-SI" altLang="en-US" sz="2400" smtClean="0"/>
              <a:t>Non-Hodgkin lymphoma </a:t>
            </a:r>
          </a:p>
          <a:p>
            <a:pPr eaLnBrk="1" hangingPunct="1"/>
            <a:r>
              <a:rPr lang="sl-SI" altLang="en-US" sz="2400" smtClean="0"/>
              <a:t>symptom: intestinal obstruction</a:t>
            </a:r>
          </a:p>
        </p:txBody>
      </p:sp>
      <p:pic>
        <p:nvPicPr>
          <p:cNvPr id="55300" name="Picture 4" descr="limfom MA OVO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contrast="6000"/>
          </a:blip>
          <a:srcRect t="6451" b="6451"/>
          <a:stretch>
            <a:fillRect/>
          </a:stretch>
        </p:blipFill>
        <p:spPr>
          <a:xfrm>
            <a:off x="4876800" y="1752600"/>
            <a:ext cx="3675063" cy="41148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4" descr="Invaginac ileuma Lipom"/>
          <p:cNvPicPr>
            <a:picLocks noChangeAspect="1" noChangeArrowheads="1"/>
          </p:cNvPicPr>
          <p:nvPr/>
        </p:nvPicPr>
        <p:blipFill>
          <a:blip r:embed="rId2">
            <a:lum bright="-6000" contrast="6000"/>
          </a:blip>
          <a:srcRect b="5296"/>
          <a:stretch>
            <a:fillRect/>
          </a:stretch>
        </p:blipFill>
        <p:spPr bwMode="auto">
          <a:xfrm>
            <a:off x="457200" y="1066800"/>
            <a:ext cx="3581400" cy="22431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100358" name="Text Box 6"/>
          <p:cNvSpPr txBox="1">
            <a:spLocks noChangeArrowheads="1"/>
          </p:cNvSpPr>
          <p:nvPr/>
        </p:nvSpPr>
        <p:spPr bwMode="auto">
          <a:xfrm>
            <a:off x="381000" y="3314700"/>
            <a:ext cx="36576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sl-SI" sz="24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LIPOMA of the ileum</a:t>
            </a:r>
            <a:endParaRPr lang="en-US" sz="2400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56324" name="Text Box 7"/>
          <p:cNvSpPr txBox="1">
            <a:spLocks noChangeArrowheads="1"/>
          </p:cNvSpPr>
          <p:nvPr/>
        </p:nvSpPr>
        <p:spPr bwMode="auto">
          <a:xfrm>
            <a:off x="3124200" y="196850"/>
            <a:ext cx="4876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l-SI" altLang="en-US"/>
              <a:t>MESENCHYMAL TUMORS</a:t>
            </a:r>
            <a:endParaRPr lang="en-US" altLang="en-US"/>
          </a:p>
        </p:txBody>
      </p:sp>
      <p:pic>
        <p:nvPicPr>
          <p:cNvPr id="56325" name="Picture 4" descr="Stromal Tu TCr MA"/>
          <p:cNvPicPr>
            <a:picLocks noChangeAspect="1" noChangeArrowheads="1"/>
          </p:cNvPicPr>
          <p:nvPr/>
        </p:nvPicPr>
        <p:blipFill>
          <a:blip r:embed="rId3" cstate="print">
            <a:lum bright="12000" contrast="12000"/>
          </a:blip>
          <a:srcRect r="2353"/>
          <a:stretch>
            <a:fillRect/>
          </a:stretch>
        </p:blipFill>
        <p:spPr bwMode="auto">
          <a:xfrm>
            <a:off x="4343400" y="781050"/>
            <a:ext cx="3657600" cy="279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3581400" y="3603625"/>
            <a:ext cx="65532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sl-SI" sz="24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GastroIntestinal Stromal Tumor (GIST)</a:t>
            </a:r>
            <a:endParaRPr lang="en-US" sz="2400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  <p:pic>
        <p:nvPicPr>
          <p:cNvPr id="56327" name="Picture 9" descr="Infl fibroid polip MA"/>
          <p:cNvPicPr>
            <a:picLocks noChangeAspect="1" noChangeArrowheads="1"/>
          </p:cNvPicPr>
          <p:nvPr/>
        </p:nvPicPr>
        <p:blipFill>
          <a:blip r:embed="rId4">
            <a:lum contrast="6000"/>
          </a:blip>
          <a:srcRect l="6380" r="5582" b="7314"/>
          <a:stretch>
            <a:fillRect/>
          </a:stretch>
        </p:blipFill>
        <p:spPr bwMode="auto">
          <a:xfrm>
            <a:off x="422275" y="4343400"/>
            <a:ext cx="3371850" cy="229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2757488" y="6400800"/>
            <a:ext cx="4081462" cy="400050"/>
          </a:xfrm>
          <a:prstGeom prst="rect">
            <a:avLst/>
          </a:prstGeom>
          <a:solidFill>
            <a:schemeClr val="tx2">
              <a:lumMod val="25000"/>
            </a:schemeClr>
          </a:solidFill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sl-SI" sz="2000">
                <a:latin typeface="Tahoma" panose="020B0604030504040204" pitchFamily="34" charset="0"/>
              </a:rPr>
              <a:t>Inflammatory fibroid polyp</a:t>
            </a:r>
            <a:endParaRPr lang="en-US" sz="2000">
              <a:latin typeface="Tahoma" panose="020B0604030504040204" pitchFamily="34" charset="0"/>
            </a:endParaRPr>
          </a:p>
        </p:txBody>
      </p:sp>
      <p:pic>
        <p:nvPicPr>
          <p:cNvPr id="56329" name="Picture 11" descr="Inflam fibro polip-20x"/>
          <p:cNvPicPr>
            <a:picLocks noChangeAspect="1" noChangeArrowheads="1"/>
          </p:cNvPicPr>
          <p:nvPr/>
        </p:nvPicPr>
        <p:blipFill>
          <a:blip r:embed="rId5" cstate="print">
            <a:lum bright="18000" contrast="42000"/>
          </a:blip>
          <a:srcRect r="1961"/>
          <a:stretch>
            <a:fillRect/>
          </a:stretch>
        </p:blipFill>
        <p:spPr bwMode="auto">
          <a:xfrm>
            <a:off x="4035425" y="4376738"/>
            <a:ext cx="2803525" cy="212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4" descr="TCr meta Aca endom MA"/>
          <p:cNvPicPr>
            <a:picLocks noChangeAspect="1" noChangeArrowheads="1"/>
          </p:cNvPicPr>
          <p:nvPr/>
        </p:nvPicPr>
        <p:blipFill>
          <a:blip r:embed="rId2">
            <a:lum contrast="6000"/>
          </a:blip>
          <a:srcRect t="17940" b="10304"/>
          <a:stretch>
            <a:fillRect/>
          </a:stretch>
        </p:blipFill>
        <p:spPr bwMode="auto">
          <a:xfrm>
            <a:off x="3886200" y="1447800"/>
            <a:ext cx="471805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7" name="Picture 5" descr="meta Ca Pl MA"/>
          <p:cNvPicPr>
            <a:picLocks noChangeAspect="1" noChangeArrowheads="1"/>
          </p:cNvPicPr>
          <p:nvPr/>
        </p:nvPicPr>
        <p:blipFill>
          <a:blip r:embed="rId3">
            <a:lum bright="-12000" contrast="6000"/>
          </a:blip>
          <a:srcRect l="3947" t="18182" r="7895" b="13637"/>
          <a:stretch>
            <a:fillRect/>
          </a:stretch>
        </p:blipFill>
        <p:spPr bwMode="auto">
          <a:xfrm>
            <a:off x="3886200" y="4141788"/>
            <a:ext cx="5105400" cy="233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7766" name="Text Box 6"/>
          <p:cNvSpPr txBox="1">
            <a:spLocks noChangeArrowheads="1"/>
          </p:cNvSpPr>
          <p:nvPr/>
        </p:nvSpPr>
        <p:spPr bwMode="auto">
          <a:xfrm>
            <a:off x="838200" y="381000"/>
            <a:ext cx="7924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sl-SI" sz="24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METASTATIC TUMORS</a:t>
            </a:r>
            <a:endParaRPr lang="en-US" sz="2400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117767" name="Text Box 7"/>
          <p:cNvSpPr txBox="1">
            <a:spLocks noChangeArrowheads="1"/>
          </p:cNvSpPr>
          <p:nvPr/>
        </p:nvSpPr>
        <p:spPr bwMode="auto">
          <a:xfrm>
            <a:off x="3886200" y="1047750"/>
            <a:ext cx="48768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sl-SI" sz="20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metastatic endometrial adenocarcinoma</a:t>
            </a:r>
            <a:endParaRPr lang="en-US" sz="2000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117768" name="Text Box 8"/>
          <p:cNvSpPr txBox="1">
            <a:spLocks noChangeArrowheads="1"/>
          </p:cNvSpPr>
          <p:nvPr/>
        </p:nvSpPr>
        <p:spPr bwMode="auto">
          <a:xfrm>
            <a:off x="3922713" y="3741738"/>
            <a:ext cx="43434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sl-SI" sz="20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metastatic bronchogenic carcinoma</a:t>
            </a:r>
            <a:endParaRPr lang="en-US" sz="2000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8600" y="1371600"/>
            <a:ext cx="3581400" cy="1938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sl-SI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Carcinoma of the ovarium</a:t>
            </a:r>
          </a:p>
          <a:p>
            <a:pPr>
              <a:defRPr/>
            </a:pPr>
            <a:r>
              <a:rPr lang="sl-SI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Endometrial carcinoma</a:t>
            </a:r>
          </a:p>
          <a:p>
            <a:pPr>
              <a:defRPr/>
            </a:pPr>
            <a:r>
              <a:rPr lang="sl-SI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Pulmonary carcinoma</a:t>
            </a:r>
          </a:p>
          <a:p>
            <a:pPr>
              <a:defRPr/>
            </a:pPr>
            <a:r>
              <a:rPr lang="sl-SI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Malignant melanoma</a:t>
            </a:r>
          </a:p>
          <a:p>
            <a:pPr>
              <a:defRPr/>
            </a:pPr>
            <a:r>
              <a:rPr lang="sl-SI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Mammary carcinoma</a:t>
            </a:r>
          </a:p>
          <a:p>
            <a:pPr>
              <a:defRPr/>
            </a:pPr>
            <a:r>
              <a:rPr lang="sl-SI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Stomach &amp; colon carcinoma</a:t>
            </a:r>
            <a:endParaRPr 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990600"/>
          </a:xfrm>
        </p:spPr>
        <p:txBody>
          <a:bodyPr/>
          <a:lstStyle/>
          <a:p>
            <a:pPr eaLnBrk="1" hangingPunct="1"/>
            <a:r>
              <a:rPr lang="sl-SI" altLang="en-US" sz="2400" smtClean="0"/>
              <a:t>SMALL INTESTINE</a:t>
            </a:r>
            <a:endParaRPr lang="en-US" altLang="en-US" sz="2400" smtClean="0"/>
          </a:p>
        </p:txBody>
      </p:sp>
      <p:sp>
        <p:nvSpPr>
          <p:cNvPr id="18227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229600" cy="4648200"/>
          </a:xfrm>
        </p:spPr>
        <p:txBody>
          <a:bodyPr>
            <a:normAutofit lnSpcReduction="10000"/>
          </a:bodyPr>
          <a:lstStyle/>
          <a:p>
            <a:pPr marL="420624" indent="-384048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400"/>
              <a:t>The small bowel is the main site of luminal digestion</a:t>
            </a:r>
            <a:r>
              <a:rPr lang="sl-SI" sz="2400"/>
              <a:t> </a:t>
            </a:r>
            <a:r>
              <a:rPr lang="en-US" sz="2400"/>
              <a:t>and intestinal absorption</a:t>
            </a:r>
            <a:endParaRPr lang="sl-SI" sz="2400"/>
          </a:p>
          <a:p>
            <a:pPr marL="420624" indent="-384048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l-SI" sz="2400"/>
              <a:t>ADULTS:</a:t>
            </a:r>
            <a:r>
              <a:rPr lang="en-US" sz="2400"/>
              <a:t> </a:t>
            </a:r>
            <a:endParaRPr lang="sl-SI" sz="2400"/>
          </a:p>
          <a:p>
            <a:pPr marL="420624" indent="-384048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l-SI" sz="2400"/>
              <a:t>- </a:t>
            </a:r>
            <a:r>
              <a:rPr lang="en-US" sz="2400"/>
              <a:t>tube-shaped organ </a:t>
            </a:r>
            <a:endParaRPr lang="sl-SI" sz="2400"/>
          </a:p>
          <a:p>
            <a:pPr marL="420624" indent="-384048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l-SI" sz="2400"/>
              <a:t>- </a:t>
            </a:r>
            <a:r>
              <a:rPr lang="en-US" sz="2400"/>
              <a:t>length </a:t>
            </a:r>
            <a:r>
              <a:rPr lang="sl-SI" sz="2400"/>
              <a:t>~ </a:t>
            </a:r>
            <a:r>
              <a:rPr lang="en-US" sz="2400"/>
              <a:t>4 m </a:t>
            </a:r>
            <a:endParaRPr lang="sl-SI" sz="2400"/>
          </a:p>
          <a:p>
            <a:pPr marL="420624" indent="-384048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l-SI" sz="2400"/>
              <a:t>- </a:t>
            </a:r>
            <a:r>
              <a:rPr lang="en-US" sz="2400"/>
              <a:t>diameter 2 </a:t>
            </a:r>
            <a:r>
              <a:rPr lang="sl-SI" sz="2400"/>
              <a:t>cm - </a:t>
            </a:r>
            <a:r>
              <a:rPr lang="en-US" sz="2400"/>
              <a:t>4 cm</a:t>
            </a:r>
            <a:r>
              <a:rPr lang="sl-SI" sz="2400"/>
              <a:t> 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l-SI" sz="2400"/>
              <a:t>- </a:t>
            </a:r>
            <a:r>
              <a:rPr lang="en-US" sz="2400"/>
              <a:t>total surface ~</a:t>
            </a:r>
            <a:r>
              <a:rPr lang="sl-SI" sz="2400"/>
              <a:t> </a:t>
            </a:r>
            <a:r>
              <a:rPr lang="en-US" sz="2400"/>
              <a:t>0.4 m2</a:t>
            </a:r>
            <a:r>
              <a:rPr lang="sl-SI" sz="2400"/>
              <a:t>  (</a:t>
            </a:r>
            <a:r>
              <a:rPr lang="en-US" sz="2400"/>
              <a:t>enlarged by folding, plicae,</a:t>
            </a:r>
            <a:r>
              <a:rPr lang="sl-SI" sz="2400"/>
              <a:t> </a:t>
            </a:r>
            <a:r>
              <a:rPr lang="en-US" sz="2400"/>
              <a:t>villi and microvilli</a:t>
            </a:r>
            <a:r>
              <a:rPr lang="sl-SI" sz="2400"/>
              <a:t> ~</a:t>
            </a:r>
            <a:r>
              <a:rPr lang="en-US" sz="2400"/>
              <a:t>20 000 m2</a:t>
            </a:r>
            <a:r>
              <a:rPr lang="sl-SI" sz="2400"/>
              <a:t>)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sl-SI" sz="2400"/>
          </a:p>
          <a:p>
            <a:pPr marL="420624" indent="-384048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l-SI" sz="2400"/>
              <a:t>In n</a:t>
            </a:r>
            <a:r>
              <a:rPr lang="en-US" sz="2400"/>
              <a:t>oninflammatory</a:t>
            </a:r>
            <a:r>
              <a:rPr lang="sl-SI" sz="2400"/>
              <a:t> </a:t>
            </a:r>
            <a:r>
              <a:rPr lang="en-US" sz="2400"/>
              <a:t>conditions</a:t>
            </a:r>
            <a:r>
              <a:rPr lang="sl-SI" sz="2400"/>
              <a:t>:</a:t>
            </a:r>
            <a:r>
              <a:rPr lang="en-US" sz="2400"/>
              <a:t> </a:t>
            </a:r>
            <a:endParaRPr lang="sl-SI" sz="2400"/>
          </a:p>
          <a:p>
            <a:pPr marL="420624" indent="-384048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l-SI" sz="2400"/>
              <a:t>1</a:t>
            </a:r>
            <a:r>
              <a:rPr lang="en-US" sz="2400"/>
              <a:t> millilitre of intestinal fluid</a:t>
            </a:r>
            <a:r>
              <a:rPr lang="sl-SI" sz="2400"/>
              <a:t> </a:t>
            </a:r>
            <a:r>
              <a:rPr lang="en-US" sz="2400"/>
              <a:t>contains about 1011 bacteria from more than 500</a:t>
            </a:r>
            <a:r>
              <a:rPr lang="sl-SI" sz="2400"/>
              <a:t> </a:t>
            </a:r>
            <a:r>
              <a:rPr lang="en-US" sz="2400"/>
              <a:t>different species</a:t>
            </a:r>
            <a:endParaRPr lang="sl-SI" sz="2400"/>
          </a:p>
          <a:p>
            <a:pPr marL="420624" indent="-384048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sl-SI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9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838200"/>
            <a:ext cx="8763000" cy="5867400"/>
          </a:xfrm>
        </p:spPr>
        <p:txBody>
          <a:bodyPr>
            <a:normAutofit/>
          </a:bodyPr>
          <a:lstStyle/>
          <a:p>
            <a:pPr marL="420624" indent="-384048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400"/>
              <a:t>Th</a:t>
            </a:r>
            <a:r>
              <a:rPr lang="sl-SI" sz="2400"/>
              <a:t>e</a:t>
            </a:r>
            <a:r>
              <a:rPr lang="en-US" sz="2400"/>
              <a:t> </a:t>
            </a:r>
            <a:r>
              <a:rPr lang="en-US" sz="2400" b="1"/>
              <a:t>immunological barrier </a:t>
            </a:r>
            <a:r>
              <a:rPr lang="en-US" sz="2400"/>
              <a:t>is maintained by several</a:t>
            </a:r>
            <a:r>
              <a:rPr lang="sl-SI" sz="2400"/>
              <a:t> </a:t>
            </a:r>
            <a:r>
              <a:rPr lang="en-US" sz="2400"/>
              <a:t>mechanisms</a:t>
            </a:r>
            <a:r>
              <a:rPr lang="sl-SI" sz="2400"/>
              <a:t>: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sz="2400"/>
              <a:t>degradation of potential</a:t>
            </a:r>
            <a:r>
              <a:rPr lang="sl-SI" sz="2400"/>
              <a:t> </a:t>
            </a:r>
            <a:r>
              <a:rPr lang="en-US" sz="2400"/>
              <a:t>immunogenic substances to low- or nonantigenic particles,</a:t>
            </a:r>
            <a:r>
              <a:rPr lang="sl-SI" sz="2400"/>
              <a:t> </a:t>
            </a:r>
            <a:r>
              <a:rPr lang="en-US" sz="2400"/>
              <a:t>e.g. proteins to amino acids </a:t>
            </a:r>
            <a:endParaRPr lang="sl-SI" sz="2400"/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sz="2400"/>
              <a:t>the reduction</a:t>
            </a:r>
            <a:r>
              <a:rPr lang="sl-SI" sz="2400"/>
              <a:t> </a:t>
            </a:r>
            <a:r>
              <a:rPr lang="en-US" sz="2400"/>
              <a:t>of the intestinal bacterial load by gastric acid and</a:t>
            </a:r>
            <a:r>
              <a:rPr lang="sl-SI" sz="2400"/>
              <a:t> </a:t>
            </a:r>
            <a:r>
              <a:rPr lang="en-US" sz="2400"/>
              <a:t>enzymes </a:t>
            </a:r>
            <a:endParaRPr lang="sl-SI" sz="2400"/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sz="2400"/>
              <a:t>the innate immune</a:t>
            </a:r>
            <a:r>
              <a:rPr lang="sl-SI" sz="2400"/>
              <a:t> </a:t>
            </a:r>
            <a:r>
              <a:rPr lang="en-US" sz="2400"/>
              <a:t>system</a:t>
            </a:r>
            <a:r>
              <a:rPr lang="sl-SI" sz="2400"/>
              <a:t>:</a:t>
            </a:r>
            <a:r>
              <a:rPr lang="en-US" sz="2400"/>
              <a:t> </a:t>
            </a:r>
            <a:endParaRPr lang="sl-SI" sz="2400"/>
          </a:p>
          <a:p>
            <a:pPr marL="0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l-SI" sz="2400"/>
              <a:t>- </a:t>
            </a:r>
            <a:r>
              <a:rPr lang="en-US" sz="2400"/>
              <a:t>mucus</a:t>
            </a:r>
            <a:r>
              <a:rPr lang="sl-SI" sz="2400"/>
              <a:t> </a:t>
            </a:r>
            <a:r>
              <a:rPr lang="en-US" sz="2400"/>
              <a:t>layer </a:t>
            </a:r>
            <a:endParaRPr lang="sl-SI" sz="2400"/>
          </a:p>
          <a:p>
            <a:pPr marL="0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l-SI" sz="2400"/>
              <a:t>- </a:t>
            </a:r>
            <a:r>
              <a:rPr lang="en-US" sz="2400"/>
              <a:t>antibacterial peptide secretion </a:t>
            </a:r>
            <a:endParaRPr lang="sl-SI" sz="2400"/>
          </a:p>
          <a:p>
            <a:pPr marL="0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l-SI" sz="2400"/>
              <a:t>- t</a:t>
            </a:r>
            <a:r>
              <a:rPr lang="en-US" sz="2400"/>
              <a:t>ight epithelial</a:t>
            </a:r>
            <a:r>
              <a:rPr lang="sl-SI" sz="2400"/>
              <a:t> </a:t>
            </a:r>
            <a:r>
              <a:rPr lang="en-US" sz="2400"/>
              <a:t>integrity </a:t>
            </a:r>
            <a:endParaRPr lang="sl-SI" sz="2400"/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sz="2400"/>
              <a:t>interactions between intestinal bacteria and immune cells</a:t>
            </a:r>
            <a:r>
              <a:rPr lang="sl-SI" sz="2400"/>
              <a:t> </a:t>
            </a:r>
          </a:p>
          <a:p>
            <a:pPr marL="0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l-SI" sz="2400"/>
              <a:t>- </a:t>
            </a:r>
            <a:r>
              <a:rPr lang="en-US" sz="2400"/>
              <a:t>T cells </a:t>
            </a:r>
            <a:endParaRPr lang="sl-SI" sz="2400"/>
          </a:p>
          <a:p>
            <a:pPr marL="0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l-SI" sz="2400"/>
              <a:t>- </a:t>
            </a:r>
            <a:r>
              <a:rPr lang="en-US" sz="2400"/>
              <a:t>eosinophils </a:t>
            </a:r>
            <a:r>
              <a:rPr lang="sl-SI" sz="2400"/>
              <a:t>(</a:t>
            </a:r>
            <a:r>
              <a:rPr lang="en-US" sz="2400"/>
              <a:t>poorly</a:t>
            </a:r>
            <a:r>
              <a:rPr lang="sl-SI" sz="2400"/>
              <a:t> </a:t>
            </a:r>
            <a:r>
              <a:rPr lang="en-US" sz="2400"/>
              <a:t>understood</a:t>
            </a:r>
            <a:r>
              <a:rPr lang="sl-SI" sz="2400"/>
              <a:t>)</a:t>
            </a:r>
            <a:endParaRPr lang="en-US" sz="2400"/>
          </a:p>
          <a:p>
            <a:pPr marL="420624" indent="-384048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altLang="en-US" sz="2400" smtClean="0"/>
              <a:t>A breakdown of this control may result in an invasion</a:t>
            </a:r>
            <a:r>
              <a:rPr lang="sl-SI" altLang="en-US" sz="2400" smtClean="0"/>
              <a:t> </a:t>
            </a:r>
            <a:r>
              <a:rPr lang="en-US" altLang="en-US" sz="2400" smtClean="0"/>
              <a:t>of </a:t>
            </a:r>
            <a:r>
              <a:rPr lang="sl-SI" altLang="en-US" sz="2400" smtClean="0"/>
              <a:t>m</a:t>
            </a:r>
            <a:r>
              <a:rPr lang="en-US" altLang="en-US" sz="2400" smtClean="0"/>
              <a:t>icroorganisms and subsequent intestinal infection</a:t>
            </a:r>
            <a:r>
              <a:rPr lang="sl-SI" altLang="en-US" sz="2400" smtClean="0"/>
              <a:t> </a:t>
            </a:r>
          </a:p>
          <a:p>
            <a:pPr eaLnBrk="1" hangingPunct="1">
              <a:buFont typeface="Wingdings" pitchFamily="2" charset="2"/>
              <a:buNone/>
            </a:pPr>
            <a:endParaRPr lang="sl-SI" altLang="en-US" sz="2400" smtClean="0"/>
          </a:p>
          <a:p>
            <a:pPr eaLnBrk="1" hangingPunct="1">
              <a:buFont typeface="Wingdings" pitchFamily="2" charset="2"/>
              <a:buNone/>
            </a:pPr>
            <a:r>
              <a:rPr lang="en-US" altLang="en-US" sz="2400" smtClean="0"/>
              <a:t>Furthermore, failure of the self and nonself recognition</a:t>
            </a:r>
            <a:r>
              <a:rPr lang="sl-SI" altLang="en-US" sz="2400" smtClean="0"/>
              <a:t> </a:t>
            </a:r>
            <a:r>
              <a:rPr lang="en-US" altLang="en-US" sz="2400" smtClean="0"/>
              <a:t>is thought to play an important role in the pathogenesis</a:t>
            </a:r>
            <a:r>
              <a:rPr lang="sl-SI" altLang="en-US" sz="2400" smtClean="0"/>
              <a:t> </a:t>
            </a:r>
            <a:r>
              <a:rPr lang="en-US" altLang="en-US" sz="2400" smtClean="0"/>
              <a:t>of autoimmune-like inflammatory bowel disorders, such</a:t>
            </a:r>
            <a:r>
              <a:rPr lang="sl-SI" altLang="en-US" sz="2400" smtClean="0"/>
              <a:t> </a:t>
            </a:r>
            <a:r>
              <a:rPr lang="en-US" altLang="en-US" sz="2400" smtClean="0"/>
              <a:t>as Crohn’s disease or ulcerative colitis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l-SI" altLang="en-US" sz="3200" smtClean="0"/>
              <a:t>SMALL INTESTINE</a:t>
            </a:r>
            <a:endParaRPr lang="en-US" altLang="en-US" sz="3200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286000"/>
            <a:ext cx="8229600" cy="31242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sl-SI" altLang="en-US" smtClean="0"/>
              <a:t>CONGENITAL ANOMALIES</a:t>
            </a:r>
          </a:p>
          <a:p>
            <a:pPr eaLnBrk="1" hangingPunct="1"/>
            <a:r>
              <a:rPr lang="sl-SI" altLang="en-US" smtClean="0"/>
              <a:t>Meckel diverticulum</a:t>
            </a:r>
          </a:p>
          <a:p>
            <a:pPr eaLnBrk="1" hangingPunct="1"/>
            <a:r>
              <a:rPr lang="sl-SI" altLang="en-US" smtClean="0"/>
              <a:t>Atresia &amp; congenital stenosis</a:t>
            </a:r>
          </a:p>
          <a:p>
            <a:pPr eaLnBrk="1" hangingPunct="1">
              <a:buFont typeface="Wingdings" pitchFamily="2" charset="2"/>
              <a:buNone/>
            </a:pPr>
            <a:endParaRPr lang="en-US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pPr eaLnBrk="1" hangingPunct="1"/>
            <a:r>
              <a:rPr lang="sl-SI" altLang="en-US" sz="3200" smtClean="0"/>
              <a:t>CONGENITAL ANOMALIES</a:t>
            </a:r>
            <a:endParaRPr lang="en-US" altLang="en-US" sz="3200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81200"/>
            <a:ext cx="4267200" cy="4114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sl-SI" altLang="en-US" smtClean="0"/>
              <a:t>Meckel diverticulum</a:t>
            </a:r>
          </a:p>
          <a:p>
            <a:pPr eaLnBrk="1" hangingPunct="1"/>
            <a:r>
              <a:rPr lang="sl-SI" altLang="en-US" sz="2400" smtClean="0"/>
              <a:t>Patent vitelline duct</a:t>
            </a:r>
          </a:p>
          <a:p>
            <a:pPr eaLnBrk="1" hangingPunct="1">
              <a:buFont typeface="Wingdings" pitchFamily="2" charset="2"/>
              <a:buNone/>
            </a:pPr>
            <a:r>
              <a:rPr lang="sl-SI" altLang="en-US" sz="2000" smtClean="0"/>
              <a:t>(connects the embryonal gut with the yolk sac)</a:t>
            </a:r>
          </a:p>
          <a:p>
            <a:pPr eaLnBrk="1" hangingPunct="1">
              <a:buFont typeface="Wingdings" pitchFamily="2" charset="2"/>
              <a:buNone/>
            </a:pPr>
            <a:endParaRPr lang="sl-SI" altLang="en-US" sz="2000" smtClean="0"/>
          </a:p>
          <a:p>
            <a:pPr eaLnBrk="1" hangingPunct="1"/>
            <a:r>
              <a:rPr lang="sl-SI" altLang="en-US" sz="2400" smtClean="0"/>
              <a:t>30 – 100 cm from Bauhini’s valve</a:t>
            </a:r>
          </a:p>
          <a:p>
            <a:pPr eaLnBrk="1" hangingPunct="1">
              <a:buFont typeface="Wingdings" pitchFamily="2" charset="2"/>
              <a:buNone/>
            </a:pPr>
            <a:endParaRPr lang="en-US" altLang="en-US" sz="2400" smtClean="0"/>
          </a:p>
        </p:txBody>
      </p:sp>
      <p:pic>
        <p:nvPicPr>
          <p:cNvPr id="17412" name="Picture 4" descr="Meckel 1 MA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lum contrast="24000"/>
          </a:blip>
          <a:srcRect l="11006" t="23586" r="18553" b="25471"/>
          <a:stretch>
            <a:fillRect/>
          </a:stretch>
        </p:blipFill>
        <p:spPr>
          <a:xfrm>
            <a:off x="4724400" y="3581400"/>
            <a:ext cx="1905000" cy="1981200"/>
          </a:xfrm>
          <a:noFill/>
        </p:spPr>
      </p:pic>
      <p:pic>
        <p:nvPicPr>
          <p:cNvPr id="17413" name="Picture 6" descr="Meckel 2 MA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lum bright="6000" contrast="18000"/>
          </a:blip>
          <a:srcRect l="15385" t="5223" r="15384" b="8597"/>
          <a:stretch>
            <a:fillRect/>
          </a:stretch>
        </p:blipFill>
        <p:spPr>
          <a:xfrm>
            <a:off x="6781800" y="2057400"/>
            <a:ext cx="1911350" cy="35052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2015</TotalTime>
  <Words>1279</Words>
  <Application>Microsoft Office PowerPoint</Application>
  <PresentationFormat>On-screen Show (4:3)</PresentationFormat>
  <Paragraphs>400</Paragraphs>
  <Slides>48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7" baseType="lpstr">
      <vt:lpstr>Arial</vt:lpstr>
      <vt:lpstr>Calibri</vt:lpstr>
      <vt:lpstr>Symbol</vt:lpstr>
      <vt:lpstr>Tahoma</vt:lpstr>
      <vt:lpstr>Times New Roman</vt:lpstr>
      <vt:lpstr>Trebuchet MS</vt:lpstr>
      <vt:lpstr>Wingdings</vt:lpstr>
      <vt:lpstr>Wingdings 2</vt:lpstr>
      <vt:lpstr>Technic</vt:lpstr>
      <vt:lpstr>PowerPoint Presentation</vt:lpstr>
      <vt:lpstr>SMALL INTESTINE</vt:lpstr>
      <vt:lpstr>PowerPoint Presentation</vt:lpstr>
      <vt:lpstr>SMALL INTESTINE</vt:lpstr>
      <vt:lpstr>SMALL INTESTINE</vt:lpstr>
      <vt:lpstr>PowerPoint Presentation</vt:lpstr>
      <vt:lpstr>PowerPoint Presentation</vt:lpstr>
      <vt:lpstr>SMALL INTESTINE</vt:lpstr>
      <vt:lpstr>CONGENITAL ANOMALIES</vt:lpstr>
      <vt:lpstr>PowerPoint Presentation</vt:lpstr>
      <vt:lpstr>MECKEL DIVERTICULUM = true diverticulum containig all the layers of the intestinal wall</vt:lpstr>
      <vt:lpstr>PowerPoint Presentation</vt:lpstr>
      <vt:lpstr>CONGENITAL ANOMALIES</vt:lpstr>
      <vt:lpstr>CONGENITAL ANOMALIES</vt:lpstr>
      <vt:lpstr>ISCHEMIC BOWEL DISEASE</vt:lpstr>
      <vt:lpstr>ISCHEMIC BOWEL DISEASE</vt:lpstr>
      <vt:lpstr>ISCHEMIC BOWEL DISEASE</vt:lpstr>
      <vt:lpstr>ISCHEMIC BOWEL DISEASE</vt:lpstr>
      <vt:lpstr>PowerPoint Presentation</vt:lpstr>
      <vt:lpstr>PowerPoint Presentation</vt:lpstr>
      <vt:lpstr>PowerPoint Presentation</vt:lpstr>
      <vt:lpstr>PowerPoint Presentation</vt:lpstr>
      <vt:lpstr>CELIAC DISEASE  synonyms: GLUTEN-SENSITIVE ENTEROPATHY                   CELIAC SPRUE</vt:lpstr>
      <vt:lpstr>CELIAC DISEASE</vt:lpstr>
      <vt:lpstr>CELIAC DISEASE</vt:lpstr>
      <vt:lpstr>CELIAC DISEASE</vt:lpstr>
      <vt:lpstr>PowerPoint Presentation</vt:lpstr>
      <vt:lpstr> Marsh – Oberhuber classification of the small intestinal mucosal lesions in celiac disease</vt:lpstr>
      <vt:lpstr>PowerPoint Presentation</vt:lpstr>
      <vt:lpstr>ENTERITIS</vt:lpstr>
      <vt:lpstr>ENTERITIS</vt:lpstr>
      <vt:lpstr>PowerPoint Presentation</vt:lpstr>
      <vt:lpstr>CROHN DISEASE</vt:lpstr>
      <vt:lpstr>CROHN DISEASE</vt:lpstr>
      <vt:lpstr>PowerPoint Presentation</vt:lpstr>
      <vt:lpstr>CROHN DISEASE</vt:lpstr>
      <vt:lpstr>PowerPoint Presentation</vt:lpstr>
      <vt:lpstr>CROHN DISEASE</vt:lpstr>
      <vt:lpstr>TUMOURS OF THE SMALL INTESTINE</vt:lpstr>
      <vt:lpstr>TUMOURS OF THE SMALL INTESTINE   (WHO 2010)</vt:lpstr>
      <vt:lpstr>PowerPoint Presentation</vt:lpstr>
      <vt:lpstr>PowerPoint Presentation</vt:lpstr>
      <vt:lpstr>ADENOMA</vt:lpstr>
      <vt:lpstr>ADENOCARCINOMA</vt:lpstr>
      <vt:lpstr>SMALL BOWEL ADENOCARCINOMA</vt:lpstr>
      <vt:lpstr>LYMPHOMAS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Zorica Stojsic</dc:creator>
  <cp:lastModifiedBy>Korisnik</cp:lastModifiedBy>
  <cp:revision>298</cp:revision>
  <dcterms:created xsi:type="dcterms:W3CDTF">2005-12-09T20:43:01Z</dcterms:created>
  <dcterms:modified xsi:type="dcterms:W3CDTF">2023-09-06T13:35:26Z</dcterms:modified>
</cp:coreProperties>
</file>